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8" r:id="rId8"/>
    <p:sldId id="280" r:id="rId9"/>
    <p:sldId id="281" r:id="rId10"/>
    <p:sldId id="282" r:id="rId11"/>
    <p:sldId id="283" r:id="rId12"/>
    <p:sldId id="284" r:id="rId13"/>
    <p:sldId id="285" r:id="rId14"/>
    <p:sldId id="275" r:id="rId15"/>
    <p:sldId id="276" r:id="rId16"/>
    <p:sldId id="277" r:id="rId17"/>
    <p:sldId id="278" r:id="rId18"/>
    <p:sldId id="279" r:id="rId19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60" autoAdjust="0"/>
  </p:normalViewPr>
  <p:slideViewPr>
    <p:cSldViewPr>
      <p:cViewPr varScale="1">
        <p:scale>
          <a:sx n="70" d="100"/>
          <a:sy n="70" d="100"/>
        </p:scale>
        <p:origin x="-138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40668" y="188640"/>
            <a:ext cx="7846640" cy="3251447"/>
          </a:xfrm>
        </p:spPr>
        <p:txBody>
          <a:bodyPr/>
          <a:lstStyle/>
          <a:p>
            <a:r>
              <a:rPr lang="es-MX" sz="6600" dirty="0" smtClean="0"/>
              <a:t>Máxima transferencia de potencia</a:t>
            </a:r>
            <a:endParaRPr lang="es-MX" sz="660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263588" y="3429000"/>
            <a:ext cx="6400800" cy="1219200"/>
          </a:xfrm>
        </p:spPr>
        <p:txBody>
          <a:bodyPr/>
          <a:lstStyle/>
          <a:p>
            <a:r>
              <a:rPr lang="es-MX" dirty="0" smtClean="0"/>
              <a:t>1CM6</a:t>
            </a:r>
            <a:endParaRPr lang="es-MX" dirty="0"/>
          </a:p>
        </p:txBody>
      </p:sp>
      <p:sp>
        <p:nvSpPr>
          <p:cNvPr id="5" name="4 CuadroTexto"/>
          <p:cNvSpPr txBox="1"/>
          <p:nvPr/>
        </p:nvSpPr>
        <p:spPr>
          <a:xfrm>
            <a:off x="2087724" y="4005064"/>
            <a:ext cx="4752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Rojas Alvarado Luis Enrique	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Rodríguez Hernández Aldo Hassan </a:t>
            </a:r>
          </a:p>
          <a:p>
            <a:pPr algn="ctr"/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Quintana Camacho Rubén </a:t>
            </a:r>
            <a:r>
              <a:rPr lang="es-MX" sz="2000" dirty="0" err="1">
                <a:latin typeface="Arial" panose="020B0604020202020204" pitchFamily="34" charset="0"/>
                <a:cs typeface="Arial" panose="020B0604020202020204" pitchFamily="34" charset="0"/>
              </a:rPr>
              <a:t>Abiasaf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2339752" y="5301208"/>
            <a:ext cx="42484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Análisis fundamental de circuitos</a:t>
            </a:r>
          </a:p>
          <a:p>
            <a:pPr algn="ctr"/>
            <a:endParaRPr lang="es-MX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Profesor: Figueroa del Prado Felipe de Jesús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40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91" t="25380" r="25552" b="28592"/>
          <a:stretch/>
        </p:blipFill>
        <p:spPr bwMode="auto">
          <a:xfrm>
            <a:off x="323528" y="188640"/>
            <a:ext cx="3208074" cy="336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Flecha derecha"/>
          <p:cNvSpPr/>
          <p:nvPr/>
        </p:nvSpPr>
        <p:spPr>
          <a:xfrm>
            <a:off x="3851920" y="1267962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3 CuadroTexto"/>
              <p:cNvSpPr txBox="1"/>
              <p:nvPr/>
            </p:nvSpPr>
            <p:spPr>
              <a:xfrm>
                <a:off x="4139952" y="89883"/>
                <a:ext cx="4824536" cy="796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2400" dirty="0" smtClean="0"/>
                  <a:t>R13=R12||R4=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sz="28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sz="2800" b="0" i="1" smtClean="0">
                            <a:latin typeface="Cambria Math"/>
                          </a:rPr>
                          <m:t>(7</m:t>
                        </m:r>
                        <m:r>
                          <m:rPr>
                            <m:nor/>
                          </m:rPr>
                          <a:rPr lang="el-GR" sz="2800" dirty="0"/>
                          <m:t>Ω</m:t>
                        </m:r>
                        <m:r>
                          <a:rPr lang="es-MX" sz="2800" b="0" i="1" smtClean="0">
                            <a:latin typeface="Cambria Math"/>
                          </a:rPr>
                          <m:t>)(15</m:t>
                        </m:r>
                        <m:r>
                          <m:rPr>
                            <m:nor/>
                          </m:rPr>
                          <a:rPr lang="el-GR" sz="2800" dirty="0"/>
                          <m:t>Ω</m:t>
                        </m:r>
                        <m:r>
                          <a:rPr lang="es-MX" sz="28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s-MX" sz="2800" b="0" i="1" smtClean="0">
                            <a:latin typeface="Cambria Math"/>
                          </a:rPr>
                          <m:t>7</m:t>
                        </m:r>
                        <m:r>
                          <m:rPr>
                            <m:nor/>
                          </m:rPr>
                          <a:rPr lang="el-GR" sz="2800" dirty="0"/>
                          <m:t>Ω</m:t>
                        </m:r>
                        <m:r>
                          <a:rPr lang="es-MX" sz="2800" b="0" i="1" smtClean="0">
                            <a:latin typeface="Cambria Math"/>
                          </a:rPr>
                          <m:t>+15</m:t>
                        </m:r>
                        <m:r>
                          <m:rPr>
                            <m:nor/>
                          </m:rPr>
                          <a:rPr lang="el-GR" sz="2800" dirty="0"/>
                          <m:t>Ω</m:t>
                        </m:r>
                      </m:den>
                    </m:f>
                    <m:r>
                      <a:rPr lang="es-MX" sz="2800" b="0" i="1" smtClean="0">
                        <a:latin typeface="Cambria Math"/>
                      </a:rPr>
                      <m:t>=4.7</m:t>
                    </m:r>
                    <m:r>
                      <m:rPr>
                        <m:nor/>
                      </m:rPr>
                      <a:rPr lang="el-GR" sz="2800" dirty="0"/>
                      <m:t>Ω</m:t>
                    </m:r>
                  </m:oMath>
                </a14:m>
                <a:endParaRPr lang="es-MX" sz="2800" dirty="0"/>
              </a:p>
            </p:txBody>
          </p:sp>
        </mc:Choice>
        <mc:Fallback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89883"/>
                <a:ext cx="4824536" cy="796052"/>
              </a:xfrm>
              <a:prstGeom prst="rect">
                <a:avLst/>
              </a:prstGeom>
              <a:blipFill rotWithShape="1">
                <a:blip r:embed="rId3"/>
                <a:stretch>
                  <a:fillRect l="-1894" b="-384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17" t="42346" r="25181" b="27654"/>
          <a:stretch/>
        </p:blipFill>
        <p:spPr bwMode="auto">
          <a:xfrm>
            <a:off x="5148064" y="1100688"/>
            <a:ext cx="2880320" cy="303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5 CuadroTexto"/>
              <p:cNvSpPr txBox="1"/>
              <p:nvPr/>
            </p:nvSpPr>
            <p:spPr>
              <a:xfrm>
                <a:off x="3531602" y="5373216"/>
                <a:ext cx="53285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2400" dirty="0" smtClean="0"/>
                  <a:t>RTH=R13+R11=</a:t>
                </a:r>
                <a14:m>
                  <m:oMath xmlns:m="http://schemas.openxmlformats.org/officeDocument/2006/math">
                    <m:r>
                      <a:rPr lang="es-MX" sz="2400" b="0" i="0" dirty="0" smtClean="0">
                        <a:latin typeface="Cambria Math"/>
                      </a:rPr>
                      <m:t>4.7</m:t>
                    </m:r>
                    <m:r>
                      <m:rPr>
                        <m:nor/>
                      </m:rPr>
                      <a:rPr lang="el-GR" sz="2400" dirty="0"/>
                      <m:t>Ω</m:t>
                    </m:r>
                    <m:r>
                      <a:rPr lang="es-MX" sz="2400" b="0" i="0" dirty="0" smtClean="0">
                        <a:latin typeface="Cambria Math"/>
                      </a:rPr>
                      <m:t>+58.46</m:t>
                    </m:r>
                    <m:r>
                      <m:rPr>
                        <m:nor/>
                      </m:rPr>
                      <a:rPr lang="el-GR" sz="2400" dirty="0"/>
                      <m:t>Ω</m:t>
                    </m:r>
                  </m:oMath>
                </a14:m>
                <a:r>
                  <a:rPr lang="es-MX" sz="2400" dirty="0" smtClean="0"/>
                  <a:t>=</a:t>
                </a:r>
                <a14:m>
                  <m:oMath xmlns:m="http://schemas.openxmlformats.org/officeDocument/2006/math">
                    <m:r>
                      <a:rPr lang="es-MX" sz="2400" b="0" i="0" dirty="0" smtClean="0">
                        <a:latin typeface="Cambria Math"/>
                      </a:rPr>
                      <m:t>63.1</m:t>
                    </m:r>
                    <m:r>
                      <m:rPr>
                        <m:nor/>
                      </m:rPr>
                      <a:rPr lang="el-GR" sz="2400" dirty="0"/>
                      <m:t>Ω</m:t>
                    </m:r>
                  </m:oMath>
                </a14:m>
                <a:endParaRPr lang="es-MX" sz="2400" dirty="0"/>
              </a:p>
              <a:p>
                <a:endParaRPr lang="es-MX" sz="2400" dirty="0"/>
              </a:p>
            </p:txBody>
          </p:sp>
        </mc:Choice>
        <mc:Fallback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602" y="5373216"/>
                <a:ext cx="5328592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1716" t="-583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6 Flecha derecha"/>
          <p:cNvSpPr/>
          <p:nvPr/>
        </p:nvSpPr>
        <p:spPr>
          <a:xfrm rot="5400000">
            <a:off x="6192179" y="4513829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86" t="43269" r="24640" b="28366"/>
          <a:stretch/>
        </p:blipFill>
        <p:spPr bwMode="auto">
          <a:xfrm>
            <a:off x="899592" y="3778374"/>
            <a:ext cx="1557057" cy="276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Flecha derecha"/>
          <p:cNvSpPr/>
          <p:nvPr/>
        </p:nvSpPr>
        <p:spPr>
          <a:xfrm rot="10800000">
            <a:off x="2771800" y="4880686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6420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3" t="26992" r="29073" b="19863"/>
          <a:stretch/>
        </p:blipFill>
        <p:spPr bwMode="auto">
          <a:xfrm>
            <a:off x="10790" y="369332"/>
            <a:ext cx="4379651" cy="3315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1081452" y="0"/>
            <a:ext cx="263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Ahora calculando VTH</a:t>
            </a:r>
            <a:endParaRPr lang="es-MX" dirty="0"/>
          </a:p>
        </p:txBody>
      </p:sp>
      <p:sp>
        <p:nvSpPr>
          <p:cNvPr id="4" name="3 CuadroTexto"/>
          <p:cNvSpPr txBox="1"/>
          <p:nvPr/>
        </p:nvSpPr>
        <p:spPr>
          <a:xfrm>
            <a:off x="283022" y="3867611"/>
            <a:ext cx="846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Sabemos que por la malla 2 circula una corriente I2=0, Por lo que I3=0 también </a:t>
            </a:r>
            <a:endParaRPr lang="es-MX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2" t="18462" r="27128" b="30192"/>
          <a:stretch/>
        </p:blipFill>
        <p:spPr bwMode="auto">
          <a:xfrm>
            <a:off x="4523272" y="497497"/>
            <a:ext cx="4388963" cy="305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Flecha derecha"/>
          <p:cNvSpPr/>
          <p:nvPr/>
        </p:nvSpPr>
        <p:spPr>
          <a:xfrm>
            <a:off x="4208731" y="1025494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Flecha en U"/>
          <p:cNvSpPr/>
          <p:nvPr/>
        </p:nvSpPr>
        <p:spPr>
          <a:xfrm>
            <a:off x="5708399" y="2272608"/>
            <a:ext cx="463506" cy="440573"/>
          </a:xfrm>
          <a:prstGeom prst="uturnArrow">
            <a:avLst>
              <a:gd name="adj1" fmla="val 25000"/>
              <a:gd name="adj2" fmla="val 25000"/>
              <a:gd name="adj3" fmla="val 43953"/>
              <a:gd name="adj4" fmla="val 34538"/>
              <a:gd name="adj5" fmla="val 689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3" name="12 Flecha en U"/>
          <p:cNvSpPr/>
          <p:nvPr/>
        </p:nvSpPr>
        <p:spPr>
          <a:xfrm>
            <a:off x="7668344" y="993552"/>
            <a:ext cx="463506" cy="440573"/>
          </a:xfrm>
          <a:prstGeom prst="uturnArrow">
            <a:avLst>
              <a:gd name="adj1" fmla="val 25000"/>
              <a:gd name="adj2" fmla="val 25000"/>
              <a:gd name="adj3" fmla="val 43953"/>
              <a:gd name="adj4" fmla="val 34538"/>
              <a:gd name="adj5" fmla="val 689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4" name="13 Flecha en U"/>
          <p:cNvSpPr/>
          <p:nvPr/>
        </p:nvSpPr>
        <p:spPr>
          <a:xfrm>
            <a:off x="7728327" y="2272608"/>
            <a:ext cx="463506" cy="440573"/>
          </a:xfrm>
          <a:prstGeom prst="uturnArrow">
            <a:avLst>
              <a:gd name="adj1" fmla="val 25000"/>
              <a:gd name="adj2" fmla="val 25000"/>
              <a:gd name="adj3" fmla="val 43953"/>
              <a:gd name="adj4" fmla="val 34538"/>
              <a:gd name="adj5" fmla="val 689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337784" y="4236943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Calculamos la corriente 1 por método de mallas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8 CuadroTexto"/>
              <p:cNvSpPr txBox="1"/>
              <p:nvPr/>
            </p:nvSpPr>
            <p:spPr>
              <a:xfrm>
                <a:off x="2966593" y="4617248"/>
                <a:ext cx="3636404" cy="2427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V1+V2+V3=20V</a:t>
                </a:r>
              </a:p>
              <a:p>
                <a:endParaRPr lang="es-MX" dirty="0" smtClean="0"/>
              </a:p>
              <a:p>
                <a:r>
                  <a:rPr lang="es-MX" dirty="0" smtClean="0"/>
                  <a:t>15</a:t>
                </a:r>
                <a:r>
                  <a:rPr lang="el-GR" dirty="0" smtClean="0"/>
                  <a:t>Ω</a:t>
                </a:r>
                <a:r>
                  <a:rPr lang="es-MX" dirty="0" smtClean="0"/>
                  <a:t>I1+10</a:t>
                </a:r>
                <a:r>
                  <a:rPr lang="el-GR" dirty="0" smtClean="0"/>
                  <a:t>Ω</a:t>
                </a:r>
                <a:r>
                  <a:rPr lang="es-MX" dirty="0" smtClean="0"/>
                  <a:t>(I1-I2)+40</a:t>
                </a:r>
                <a:r>
                  <a:rPr lang="el-GR" dirty="0" smtClean="0"/>
                  <a:t>Ω</a:t>
                </a:r>
                <a:r>
                  <a:rPr lang="es-MX" dirty="0" smtClean="0"/>
                  <a:t>I1=20V</a:t>
                </a:r>
              </a:p>
              <a:p>
                <a:endParaRPr lang="es-MX" dirty="0"/>
              </a:p>
              <a:p>
                <a:r>
                  <a:rPr lang="es-MX" dirty="0" smtClean="0"/>
                  <a:t>65</a:t>
                </a:r>
                <a:r>
                  <a:rPr lang="el-GR" dirty="0"/>
                  <a:t> Ω </a:t>
                </a:r>
                <a:r>
                  <a:rPr lang="es-MX" dirty="0" smtClean="0"/>
                  <a:t>I1=20 V   </a:t>
                </a:r>
              </a:p>
              <a:p>
                <a:endParaRPr lang="es-MX" dirty="0" smtClean="0"/>
              </a:p>
              <a:p>
                <a:r>
                  <a:rPr lang="es-MX" dirty="0" smtClean="0"/>
                  <a:t>I1=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20</m:t>
                        </m:r>
                        <m:r>
                          <a:rPr lang="es-MX" b="0" i="1" smtClean="0">
                            <a:latin typeface="Cambria Math"/>
                          </a:rPr>
                          <m:t>𝑉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</a:rPr>
                          <m:t>65</m:t>
                        </m:r>
                        <m:r>
                          <m:rPr>
                            <m:nor/>
                          </m:rPr>
                          <a:rPr lang="el-GR" dirty="0"/>
                          <m:t>Ω</m:t>
                        </m:r>
                      </m:den>
                    </m:f>
                    <m:r>
                      <a:rPr lang="es-MX" b="0" i="1" smtClean="0">
                        <a:latin typeface="Cambria Math"/>
                      </a:rPr>
                      <m:t>=307.69</m:t>
                    </m:r>
                    <m:r>
                      <a:rPr lang="es-MX" b="0" i="1" smtClean="0">
                        <a:latin typeface="Cambria Math"/>
                      </a:rPr>
                      <m:t>𝑚𝐴</m:t>
                    </m:r>
                  </m:oMath>
                </a14:m>
                <a:endParaRPr lang="es-MX" dirty="0"/>
              </a:p>
              <a:p>
                <a:endParaRPr lang="es-MX" dirty="0"/>
              </a:p>
            </p:txBody>
          </p:sp>
        </mc:Choice>
        <mc:Fallback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593" y="4617248"/>
                <a:ext cx="3636404" cy="2427909"/>
              </a:xfrm>
              <a:prstGeom prst="rect">
                <a:avLst/>
              </a:prstGeom>
              <a:blipFill rotWithShape="1">
                <a:blip r:embed="rId4"/>
                <a:stretch>
                  <a:fillRect l="-1510" t="-125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575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12" t="25192" r="19342" b="46154"/>
          <a:stretch/>
        </p:blipFill>
        <p:spPr bwMode="auto">
          <a:xfrm>
            <a:off x="251520" y="260648"/>
            <a:ext cx="3672408" cy="254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4139952" y="260648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Para calcular VTH, haremos el cálculo en la malla 2 despejando VTH</a:t>
            </a:r>
            <a:endParaRPr lang="es-MX" dirty="0"/>
          </a:p>
        </p:txBody>
      </p:sp>
      <p:sp>
        <p:nvSpPr>
          <p:cNvPr id="3" name="2 CuadroTexto"/>
          <p:cNvSpPr txBox="1"/>
          <p:nvPr/>
        </p:nvSpPr>
        <p:spPr>
          <a:xfrm>
            <a:off x="4355976" y="1196752"/>
            <a:ext cx="432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-VR4+VTH+VR8-VR5=0</a:t>
            </a:r>
          </a:p>
          <a:p>
            <a:endParaRPr lang="es-MX" dirty="0"/>
          </a:p>
          <a:p>
            <a:r>
              <a:rPr lang="es-MX" dirty="0" smtClean="0"/>
              <a:t>VTH=VR4-VR8+VR5=</a:t>
            </a:r>
          </a:p>
          <a:p>
            <a:endParaRPr lang="es-MX" dirty="0"/>
          </a:p>
          <a:p>
            <a:r>
              <a:rPr lang="es-MX" dirty="0" smtClean="0"/>
              <a:t>= 15</a:t>
            </a:r>
            <a:r>
              <a:rPr lang="el-GR" dirty="0"/>
              <a:t> Ω</a:t>
            </a:r>
            <a:r>
              <a:rPr lang="es-MX" dirty="0" smtClean="0"/>
              <a:t>(I3-I2)-50</a:t>
            </a:r>
            <a:r>
              <a:rPr lang="el-GR" dirty="0"/>
              <a:t> Ω </a:t>
            </a:r>
            <a:r>
              <a:rPr lang="es-MX" dirty="0" smtClean="0"/>
              <a:t>I2+10</a:t>
            </a:r>
            <a:r>
              <a:rPr lang="el-GR" dirty="0"/>
              <a:t> Ω</a:t>
            </a:r>
            <a:r>
              <a:rPr lang="es-MX" dirty="0" smtClean="0"/>
              <a:t>(307.69mA)=</a:t>
            </a:r>
          </a:p>
          <a:p>
            <a:endParaRPr lang="es-MX" dirty="0"/>
          </a:p>
          <a:p>
            <a:r>
              <a:rPr lang="es-MX" dirty="0" smtClean="0"/>
              <a:t>=0+0+3.076V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395536" y="3228077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Nos queda que VTH=3.076V</a:t>
            </a:r>
            <a:endParaRPr lang="es-MX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9" t="36153" r="49918" b="31924"/>
          <a:stretch/>
        </p:blipFill>
        <p:spPr bwMode="auto">
          <a:xfrm>
            <a:off x="881139" y="3783905"/>
            <a:ext cx="2664296" cy="2618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t="35588" r="46014" b="36241"/>
          <a:stretch/>
        </p:blipFill>
        <p:spPr bwMode="auto">
          <a:xfrm>
            <a:off x="5063116" y="3783905"/>
            <a:ext cx="3652057" cy="256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Flecha derecha"/>
          <p:cNvSpPr/>
          <p:nvPr/>
        </p:nvSpPr>
        <p:spPr>
          <a:xfrm>
            <a:off x="4067944" y="4363956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5063115" y="3412743"/>
            <a:ext cx="365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Circuito Equivalente de </a:t>
            </a:r>
            <a:r>
              <a:rPr lang="es-MX" dirty="0" err="1"/>
              <a:t>T</a:t>
            </a:r>
            <a:r>
              <a:rPr lang="es-MX" dirty="0" err="1" smtClean="0"/>
              <a:t>hévenin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4262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t="35588" r="46014" b="36241"/>
          <a:stretch/>
        </p:blipFill>
        <p:spPr bwMode="auto">
          <a:xfrm>
            <a:off x="467544" y="548680"/>
            <a:ext cx="3652057" cy="256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4644008" y="332656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Calcular </a:t>
            </a:r>
            <a:r>
              <a:rPr lang="es-MX" dirty="0" err="1" smtClean="0"/>
              <a:t>Pmáx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3 CuadroTexto"/>
              <p:cNvSpPr txBox="1"/>
              <p:nvPr/>
            </p:nvSpPr>
            <p:spPr>
              <a:xfrm>
                <a:off x="4788024" y="1052736"/>
                <a:ext cx="3744416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Pmáx=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MX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𝐸𝑇𝐻</m:t>
                            </m:r>
                          </m:e>
                          <m:sup>
                            <m:r>
                              <a:rPr lang="es-MX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MX" b="0" i="1" smtClean="0">
                            <a:latin typeface="Cambria Math"/>
                          </a:rPr>
                          <m:t>4</m:t>
                        </m:r>
                        <m:r>
                          <a:rPr lang="es-MX" b="0" i="1" smtClean="0">
                            <a:latin typeface="Cambria Math"/>
                          </a:rPr>
                          <m:t>𝑅𝑇𝐻</m:t>
                        </m:r>
                      </m:den>
                    </m:f>
                    <m:r>
                      <a:rPr lang="es-MX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(3.076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𝑉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s-MX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MX" b="0" i="1" smtClean="0">
                            <a:latin typeface="Cambria Math"/>
                          </a:rPr>
                          <m:t>4(63.1</m:t>
                        </m:r>
                        <m:r>
                          <m:rPr>
                            <m:nor/>
                          </m:rPr>
                          <a:rPr lang="el-GR" dirty="0" smtClean="0"/>
                          <m:t>Ω</m:t>
                        </m:r>
                        <m:r>
                          <a:rPr lang="es-MX" b="0" i="1" smtClean="0">
                            <a:latin typeface="Cambria Math"/>
                          </a:rPr>
                          <m:t>)</m:t>
                        </m:r>
                      </m:den>
                    </m:f>
                    <m:r>
                      <a:rPr lang="es-MX" b="0" i="1" smtClean="0">
                        <a:latin typeface="Cambria Math"/>
                      </a:rPr>
                      <m:t>=37.48</m:t>
                    </m:r>
                    <m:r>
                      <a:rPr lang="es-MX" b="0" i="1" smtClean="0">
                        <a:latin typeface="Cambria Math"/>
                      </a:rPr>
                      <m:t>𝑚𝑊</m:t>
                    </m:r>
                  </m:oMath>
                </a14:m>
                <a:endParaRPr lang="es-MX" dirty="0"/>
              </a:p>
            </p:txBody>
          </p:sp>
        </mc:Choice>
        <mc:Fallback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1052736"/>
                <a:ext cx="3744416" cy="559897"/>
              </a:xfrm>
              <a:prstGeom prst="rect">
                <a:avLst/>
              </a:prstGeom>
              <a:blipFill rotWithShape="1">
                <a:blip r:embed="rId3"/>
                <a:stretch>
                  <a:fillRect l="-130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4 CuadroTexto"/>
          <p:cNvSpPr txBox="1"/>
          <p:nvPr/>
        </p:nvSpPr>
        <p:spPr>
          <a:xfrm>
            <a:off x="4772026" y="184085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Calcular el rendimiento del sistema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5 CuadroTexto"/>
              <p:cNvSpPr txBox="1"/>
              <p:nvPr/>
            </p:nvSpPr>
            <p:spPr>
              <a:xfrm>
                <a:off x="4839094" y="3172325"/>
                <a:ext cx="3937307" cy="1113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n%</a:t>
                </a:r>
                <a:r>
                  <a:rPr lang="es-MX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MX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𝐼𝐿</m:t>
                            </m:r>
                          </m:e>
                          <m:sup>
                            <m:r>
                              <a:rPr lang="es-MX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s-MX" b="0" i="1" smtClean="0">
                            <a:latin typeface="Cambria Math"/>
                          </a:rPr>
                          <m:t>𝑅𝐿</m:t>
                        </m:r>
                      </m:num>
                      <m:den>
                        <m:sSup>
                          <m:sSupPr>
                            <m:ctrlPr>
                              <a:rPr lang="es-MX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𝐼𝐿</m:t>
                            </m:r>
                          </m:e>
                          <m:sup>
                            <m:r>
                              <a:rPr lang="es-MX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s-MX" b="0" i="1" smtClean="0">
                            <a:latin typeface="Cambria Math"/>
                          </a:rPr>
                          <m:t>𝑅𝑆</m:t>
                        </m:r>
                      </m:den>
                    </m:f>
                    <m:r>
                      <a:rPr lang="es-MX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MX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s-MX" b="0" i="1" smtClean="0">
                                    <a:latin typeface="Cambria Math"/>
                                  </a:rPr>
                                  <m:t>14.43</m:t>
                                </m:r>
                                <m:r>
                                  <a:rPr lang="es-MX" b="0" i="1" smtClean="0">
                                    <a:latin typeface="Cambria Math"/>
                                  </a:rPr>
                                  <m:t>𝑚𝐴</m:t>
                                </m:r>
                              </m:e>
                            </m:d>
                          </m:e>
                          <m:sup>
                            <m:r>
                              <a:rPr lang="es-MX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s-MX" b="0" i="1" smtClean="0">
                            <a:latin typeface="Cambria Math"/>
                          </a:rPr>
                          <m:t>(150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MX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s-MX" b="0" i="1" smtClean="0">
                                    <a:latin typeface="Cambria Math"/>
                                  </a:rPr>
                                  <m:t>14.43</m:t>
                                </m:r>
                                <m:r>
                                  <a:rPr lang="es-MX" b="0" i="1" smtClean="0">
                                    <a:latin typeface="Cambria Math"/>
                                  </a:rPr>
                                  <m:t>𝑚𝐴</m:t>
                                </m:r>
                              </m:e>
                            </m:d>
                          </m:e>
                          <m:sup>
                            <m:r>
                              <a:rPr lang="es-MX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s-MX" b="0" i="1" smtClean="0">
                            <a:latin typeface="Cambria Math"/>
                          </a:rPr>
                          <m:t>(150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b="0" i="1" smtClean="0">
                            <a:latin typeface="Cambria Math"/>
                          </a:rPr>
                          <m:t>+63.1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den>
                    </m:f>
                    <m:r>
                      <a:rPr lang="es-MX" b="0" i="1" smtClean="0">
                        <a:latin typeface="Cambria Math"/>
                      </a:rPr>
                      <m:t>=</m:t>
                    </m:r>
                  </m:oMath>
                </a14:m>
                <a:endParaRPr lang="es-MX" b="0" i="1" dirty="0" smtClean="0">
                  <a:latin typeface="Cambria Math"/>
                </a:endParaRPr>
              </a:p>
              <a:p>
                <a:endParaRPr lang="es-MX" b="0" i="1" dirty="0" smtClean="0">
                  <a:latin typeface="Cambria Math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/>
                        </a:rPr>
                        <m:t>0.7038 </m:t>
                      </m:r>
                      <m:r>
                        <a:rPr lang="es-MX" b="0" i="1" smtClean="0">
                          <a:latin typeface="Cambria Math"/>
                        </a:rPr>
                        <m:t>𝑥</m:t>
                      </m:r>
                      <m:r>
                        <a:rPr lang="es-MX" b="0" i="1" smtClean="0">
                          <a:latin typeface="Cambria Math"/>
                        </a:rPr>
                        <m:t> 100%=70.38%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94" y="3172325"/>
                <a:ext cx="3937307" cy="1113895"/>
              </a:xfrm>
              <a:prstGeom prst="rect">
                <a:avLst/>
              </a:prstGeom>
              <a:blipFill rotWithShape="1">
                <a:blip r:embed="rId4"/>
                <a:stretch>
                  <a:fillRect l="-139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6 CuadroTexto"/>
              <p:cNvSpPr txBox="1"/>
              <p:nvPr/>
            </p:nvSpPr>
            <p:spPr>
              <a:xfrm>
                <a:off x="4772026" y="2420888"/>
                <a:ext cx="3816424" cy="485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IL=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𝐸𝑇𝐻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</a:rPr>
                          <m:t>𝑅𝑇𝐻</m:t>
                        </m:r>
                        <m:r>
                          <a:rPr lang="es-MX" b="0" i="1" smtClean="0">
                            <a:latin typeface="Cambria Math"/>
                          </a:rPr>
                          <m:t>+</m:t>
                        </m:r>
                        <m:r>
                          <a:rPr lang="es-MX" b="0" i="1" smtClean="0">
                            <a:latin typeface="Cambria Math"/>
                          </a:rPr>
                          <m:t>𝑅𝐿</m:t>
                        </m:r>
                      </m:den>
                    </m:f>
                    <m:r>
                      <a:rPr lang="es-MX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3.076</m:t>
                        </m:r>
                        <m:r>
                          <a:rPr lang="es-MX" b="0" i="1" smtClean="0">
                            <a:latin typeface="Cambria Math"/>
                          </a:rPr>
                          <m:t>𝑉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</a:rPr>
                          <m:t>63.1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b="0" i="1" smtClean="0">
                            <a:latin typeface="Cambria Math"/>
                          </a:rPr>
                          <m:t>+150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Ω</m:t>
                        </m:r>
                      </m:den>
                    </m:f>
                  </m:oMath>
                </a14:m>
                <a:r>
                  <a:rPr lang="es-MX" dirty="0" smtClean="0"/>
                  <a:t>=14.43mA</a:t>
                </a:r>
                <a:endParaRPr lang="es-MX" dirty="0"/>
              </a:p>
            </p:txBody>
          </p:sp>
        </mc:Choice>
        <mc:Fallback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026" y="2420888"/>
                <a:ext cx="3816424" cy="485902"/>
              </a:xfrm>
              <a:prstGeom prst="rect">
                <a:avLst/>
              </a:prstGeom>
              <a:blipFill rotWithShape="1">
                <a:blip r:embed="rId5"/>
                <a:stretch>
                  <a:fillRect l="-1438" b="-75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7 CuadroTexto"/>
          <p:cNvSpPr txBox="1"/>
          <p:nvPr/>
        </p:nvSpPr>
        <p:spPr>
          <a:xfrm>
            <a:off x="179512" y="3590773"/>
            <a:ext cx="463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Calcular RL para que el </a:t>
            </a:r>
            <a:r>
              <a:rPr lang="es-MX" dirty="0" err="1" smtClean="0"/>
              <a:t>rendim</a:t>
            </a:r>
            <a:r>
              <a:rPr lang="es-MX" dirty="0" smtClean="0"/>
              <a:t> sea de 85%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8 CuadroTexto"/>
              <p:cNvSpPr txBox="1"/>
              <p:nvPr/>
            </p:nvSpPr>
            <p:spPr>
              <a:xfrm>
                <a:off x="467544" y="4293096"/>
                <a:ext cx="3816424" cy="510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RL=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𝑛𝑅𝑇𝐻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</a:rPr>
                          <m:t>1−</m:t>
                        </m:r>
                        <m:r>
                          <a:rPr lang="es-MX" b="0" i="1" smtClean="0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s-MX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(0.85)(</m:t>
                        </m:r>
                        <m:r>
                          <a:rPr lang="es-MX" i="1">
                            <a:latin typeface="Cambria Math"/>
                          </a:rPr>
                          <m:t>63.1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</a:rPr>
                          <m:t>1−0.85</m:t>
                        </m:r>
                      </m:den>
                    </m:f>
                  </m:oMath>
                </a14:m>
                <a:r>
                  <a:rPr lang="es-MX" dirty="0" smtClean="0"/>
                  <a:t>=357.56 </a:t>
                </a:r>
                <a:r>
                  <a:rPr lang="el-GR" dirty="0" smtClean="0"/>
                  <a:t>Ω</a:t>
                </a:r>
                <a:endParaRPr lang="es-MX" dirty="0"/>
              </a:p>
            </p:txBody>
          </p:sp>
        </mc:Choice>
        <mc:Fallback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293096"/>
                <a:ext cx="3816424" cy="510268"/>
              </a:xfrm>
              <a:prstGeom prst="rect">
                <a:avLst/>
              </a:prstGeom>
              <a:blipFill rotWithShape="1">
                <a:blip r:embed="rId6"/>
                <a:stretch>
                  <a:fillRect l="-1438" b="-476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9 CuadroTexto"/>
          <p:cNvSpPr txBox="1"/>
          <p:nvPr/>
        </p:nvSpPr>
        <p:spPr>
          <a:xfrm>
            <a:off x="440766" y="498803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Comprobación: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10 CuadroTexto"/>
              <p:cNvSpPr txBox="1"/>
              <p:nvPr/>
            </p:nvSpPr>
            <p:spPr>
              <a:xfrm>
                <a:off x="2505213" y="5172696"/>
                <a:ext cx="3937307" cy="1113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n%</a:t>
                </a:r>
                <a:r>
                  <a:rPr lang="es-MX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MX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𝐼𝐿</m:t>
                            </m:r>
                          </m:e>
                          <m:sup>
                            <m:r>
                              <a:rPr lang="es-MX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s-MX" b="0" i="1" smtClean="0">
                            <a:latin typeface="Cambria Math"/>
                          </a:rPr>
                          <m:t>𝑅𝐿</m:t>
                        </m:r>
                      </m:num>
                      <m:den>
                        <m:sSup>
                          <m:sSupPr>
                            <m:ctrlPr>
                              <a:rPr lang="es-MX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𝐼𝐿</m:t>
                            </m:r>
                          </m:e>
                          <m:sup>
                            <m:r>
                              <a:rPr lang="es-MX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s-MX" b="0" i="1" smtClean="0">
                            <a:latin typeface="Cambria Math"/>
                          </a:rPr>
                          <m:t>𝑅𝑆</m:t>
                        </m:r>
                      </m:den>
                    </m:f>
                    <m:r>
                      <a:rPr lang="es-MX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MX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s-MX" b="0" i="1" smtClean="0">
                                    <a:latin typeface="Cambria Math"/>
                                  </a:rPr>
                                  <m:t>14.43</m:t>
                                </m:r>
                                <m:r>
                                  <a:rPr lang="es-MX" b="0" i="1" smtClean="0">
                                    <a:latin typeface="Cambria Math"/>
                                  </a:rPr>
                                  <m:t>𝑚𝐴</m:t>
                                </m:r>
                              </m:e>
                            </m:d>
                          </m:e>
                          <m:sup>
                            <m:r>
                              <a:rPr lang="es-MX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s-MX" b="0" i="1" smtClean="0">
                            <a:latin typeface="Cambria Math"/>
                          </a:rPr>
                          <m:t>(357.56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MX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s-MX" b="0" i="1" smtClean="0">
                                    <a:latin typeface="Cambria Math"/>
                                  </a:rPr>
                                  <m:t>14.43</m:t>
                                </m:r>
                                <m:r>
                                  <a:rPr lang="es-MX" b="0" i="1" smtClean="0">
                                    <a:latin typeface="Cambria Math"/>
                                  </a:rPr>
                                  <m:t>𝑚𝐴</m:t>
                                </m:r>
                              </m:e>
                            </m:d>
                          </m:e>
                          <m:sup>
                            <m:r>
                              <a:rPr lang="es-MX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s-MX" b="0" i="1" smtClean="0">
                            <a:latin typeface="Cambria Math"/>
                          </a:rPr>
                          <m:t>(357.56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b="0" i="1" smtClean="0">
                            <a:latin typeface="Cambria Math"/>
                          </a:rPr>
                          <m:t>+63.1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den>
                    </m:f>
                    <m:r>
                      <a:rPr lang="es-MX" b="0" i="1" smtClean="0">
                        <a:latin typeface="Cambria Math"/>
                      </a:rPr>
                      <m:t>=</m:t>
                    </m:r>
                  </m:oMath>
                </a14:m>
                <a:endParaRPr lang="es-MX" b="0" i="1" dirty="0" smtClean="0">
                  <a:latin typeface="Cambria Math"/>
                </a:endParaRPr>
              </a:p>
              <a:p>
                <a:endParaRPr lang="es-MX" b="0" i="1" dirty="0" smtClean="0">
                  <a:latin typeface="Cambria Math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/>
                        </a:rPr>
                        <m:t>0.8499 </m:t>
                      </m:r>
                      <m:r>
                        <a:rPr lang="es-MX" b="0" i="1" smtClean="0">
                          <a:latin typeface="Cambria Math"/>
                        </a:rPr>
                        <m:t>𝑥</m:t>
                      </m:r>
                      <m:r>
                        <a:rPr lang="es-MX" b="0" i="1" smtClean="0">
                          <a:latin typeface="Cambria Math"/>
                        </a:rPr>
                        <m:t> 100%=84.99%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11" name="1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213" y="5172696"/>
                <a:ext cx="3937307" cy="1113895"/>
              </a:xfrm>
              <a:prstGeom prst="rect">
                <a:avLst/>
              </a:prstGeom>
              <a:blipFill rotWithShape="1">
                <a:blip r:embed="rId7"/>
                <a:stretch>
                  <a:fillRect l="-139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089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-130452" y="188640"/>
            <a:ext cx="4752528" cy="648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MX" dirty="0" smtClean="0"/>
              <a:t>EJEMPLO 2</a:t>
            </a:r>
            <a:endParaRPr lang="es-MX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t="20961" r="30478" b="27053"/>
          <a:stretch/>
        </p:blipFill>
        <p:spPr bwMode="auto">
          <a:xfrm>
            <a:off x="251520" y="1340768"/>
            <a:ext cx="363564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899592" y="721538"/>
            <a:ext cx="7156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s-MX" dirty="0" smtClean="0"/>
              <a:t>Calcular </a:t>
            </a:r>
            <a:r>
              <a:rPr lang="es-MX" dirty="0" err="1" smtClean="0"/>
              <a:t>Pmáx</a:t>
            </a:r>
            <a:r>
              <a:rPr lang="es-MX" dirty="0" smtClean="0"/>
              <a:t> en RL y el rendimiento cuando RL=50</a:t>
            </a:r>
          </a:p>
          <a:p>
            <a:pPr marL="342900" indent="-342900">
              <a:buAutoNum type="alphaLcParenR"/>
            </a:pPr>
            <a:r>
              <a:rPr lang="es-MX" dirty="0"/>
              <a:t> </a:t>
            </a:r>
            <a:r>
              <a:rPr lang="es-MX" dirty="0" smtClean="0"/>
              <a:t>Calcular una RL para que el rendimiento sea del 70%</a:t>
            </a:r>
            <a:endParaRPr lang="es-MX" dirty="0"/>
          </a:p>
        </p:txBody>
      </p:sp>
      <p:sp>
        <p:nvSpPr>
          <p:cNvPr id="3" name="2 CuadroTexto"/>
          <p:cNvSpPr txBox="1"/>
          <p:nvPr/>
        </p:nvSpPr>
        <p:spPr>
          <a:xfrm>
            <a:off x="3887160" y="1367869"/>
            <a:ext cx="5256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Se pasa todo a impedancias y después se quitan las fuentes. </a:t>
            </a:r>
            <a:endParaRPr lang="es-MX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2" t="38846" r="34263" b="27885"/>
          <a:stretch/>
        </p:blipFill>
        <p:spPr bwMode="auto">
          <a:xfrm>
            <a:off x="231763" y="4209615"/>
            <a:ext cx="4979963" cy="243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0" t="21824" r="30910" b="29338"/>
          <a:stretch/>
        </p:blipFill>
        <p:spPr bwMode="auto">
          <a:xfrm>
            <a:off x="4788024" y="1973896"/>
            <a:ext cx="3755993" cy="2369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427761" y="382254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Primero hay que calcular RTH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5323643" y="4764949"/>
                <a:ext cx="3888432" cy="552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Z4</a:t>
                </a:r>
                <a14:m>
                  <m:oMath xmlns:m="http://schemas.openxmlformats.org/officeDocument/2006/math">
                    <m:r>
                      <a:rPr lang="es-MX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10+0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d>
                          <m:d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0+40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l-GR" b="0" i="1" smtClean="0">
                            <a:latin typeface="Cambria Math"/>
                          </a:rPr>
                          <m:t>Ω</m:t>
                        </m:r>
                      </m:num>
                      <m:den>
                        <m:d>
                          <m:d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10+0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d>
                          <m:d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0+40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</m:den>
                    </m:f>
                    <m:r>
                      <a:rPr lang="es-MX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MX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MX" i="1">
                                <a:latin typeface="Cambria Math"/>
                              </a:rPr>
                              <m:t>0+40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l-GR" i="1">
                            <a:latin typeface="Cambria Math"/>
                          </a:rPr>
                          <m:t>Ω</m:t>
                        </m:r>
                      </m:num>
                      <m:den>
                        <m:d>
                          <m:dPr>
                            <m:ctrlPr>
                              <a:rPr lang="es-MX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MX" i="1">
                                <a:latin typeface="Cambria Math"/>
                              </a:rPr>
                              <m:t>10+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40</m:t>
                            </m:r>
                            <m:r>
                              <a:rPr lang="es-MX" i="1">
                                <a:latin typeface="Cambria Math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643" y="4764949"/>
                <a:ext cx="3888432" cy="552549"/>
              </a:xfrm>
              <a:prstGeom prst="rect">
                <a:avLst/>
              </a:prstGeom>
              <a:blipFill rotWithShape="1">
                <a:blip r:embed="rId5"/>
                <a:stretch>
                  <a:fillRect l="-1254" b="-22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CuadroTexto"/>
              <p:cNvSpPr txBox="1"/>
              <p:nvPr/>
            </p:nvSpPr>
            <p:spPr>
              <a:xfrm>
                <a:off x="5076056" y="5419851"/>
                <a:ext cx="4110421" cy="493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400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∠90°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</a:rPr>
                          <m:t>41.2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∠75.96°</m:t>
                        </m:r>
                      </m:den>
                    </m:f>
                    <m:r>
                      <a:rPr lang="es-MX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s-MX" dirty="0" smtClean="0"/>
                  <a:t>9.70</a:t>
                </a:r>
                <a:r>
                  <a:rPr lang="es-MX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s-MX" i="1" smtClean="0">
                        <a:latin typeface="Cambria Math"/>
                        <a:ea typeface="Cambria Math"/>
                      </a:rPr>
                      <m:t>∠</m:t>
                    </m:r>
                  </m:oMath>
                </a14:m>
                <a:r>
                  <a:rPr lang="es-MX" dirty="0" smtClean="0"/>
                  <a:t>14°=(9.70+2.41j)</a:t>
                </a:r>
                <a:r>
                  <a:rPr lang="el-GR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Ω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5419851"/>
                <a:ext cx="4110421" cy="493148"/>
              </a:xfrm>
              <a:prstGeom prst="rect">
                <a:avLst/>
              </a:prstGeom>
              <a:blipFill rotWithShape="1"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6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-130452" y="188640"/>
            <a:ext cx="4752528" cy="648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MX" dirty="0" smtClean="0"/>
              <a:t>EJEMPLO 2</a:t>
            </a:r>
            <a:endParaRPr lang="es-MX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2" t="38846" r="34263" b="27885"/>
          <a:stretch/>
        </p:blipFill>
        <p:spPr bwMode="auto">
          <a:xfrm>
            <a:off x="231764" y="852985"/>
            <a:ext cx="4534422" cy="22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4" t="36938" r="28391" b="29216"/>
          <a:stretch/>
        </p:blipFill>
        <p:spPr bwMode="auto">
          <a:xfrm>
            <a:off x="5364088" y="723015"/>
            <a:ext cx="3404382" cy="247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CuadroTexto"/>
              <p:cNvSpPr txBox="1"/>
              <p:nvPr/>
            </p:nvSpPr>
            <p:spPr>
              <a:xfrm>
                <a:off x="395536" y="3491716"/>
                <a:ext cx="80648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ZTH</a:t>
                </a:r>
                <a14:m>
                  <m:oMath xmlns:m="http://schemas.openxmlformats.org/officeDocument/2006/math">
                    <m:r>
                      <a:rPr lang="es-MX" i="1" smtClean="0">
                        <a:latin typeface="Cambria Math"/>
                      </a:rPr>
                      <m:t>=</m:t>
                    </m:r>
                    <m:r>
                      <a:rPr lang="es-MX" b="0" i="1" smtClean="0">
                        <a:latin typeface="Cambria Math"/>
                      </a:rPr>
                      <m:t>𝑍</m:t>
                    </m:r>
                    <m:r>
                      <a:rPr lang="es-MX" b="0" i="1" smtClean="0">
                        <a:latin typeface="Cambria Math"/>
                      </a:rPr>
                      <m:t>4+</m:t>
                    </m:r>
                    <m:r>
                      <a:rPr lang="es-MX" b="0" i="1" smtClean="0">
                        <a:latin typeface="Cambria Math"/>
                      </a:rPr>
                      <m:t>𝑍</m:t>
                    </m:r>
                    <m:r>
                      <a:rPr lang="es-MX" b="0" i="1" smtClean="0">
                        <a:latin typeface="Cambria Math"/>
                      </a:rPr>
                      <m:t>3=</m:t>
                    </m:r>
                    <m:d>
                      <m:dPr>
                        <m:ctrlPr>
                          <a:rPr lang="es-MX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/>
                          </a:rPr>
                          <m:t>9.70+2.4</m:t>
                        </m:r>
                        <m:r>
                          <a:rPr lang="es-MX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MX" b="0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s-MX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/>
                          </a:rPr>
                          <m:t>−20</m:t>
                        </m:r>
                        <m:r>
                          <a:rPr lang="es-MX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MX" b="0" i="1" smtClean="0">
                        <a:latin typeface="Cambria Math"/>
                      </a:rPr>
                      <m:t>=(9.70−17.59</m:t>
                    </m:r>
                    <m:r>
                      <a:rPr lang="es-MX" b="0" i="1" smtClean="0">
                        <a:latin typeface="Cambria Math"/>
                      </a:rPr>
                      <m:t>𝑗</m:t>
                    </m:r>
                    <m:r>
                      <a:rPr lang="es-MX" b="0" i="1" smtClean="0">
                        <a:latin typeface="Cambria Math"/>
                      </a:rPr>
                      <m:t>)Ω=20Ω∠−61.12°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5" name="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491716"/>
                <a:ext cx="806489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680" t="-8333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4" t="39616" r="30911" b="30577"/>
          <a:stretch/>
        </p:blipFill>
        <p:spPr bwMode="auto">
          <a:xfrm>
            <a:off x="1957368" y="4077072"/>
            <a:ext cx="1083213" cy="218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3779912" y="4616261"/>
            <a:ext cx="3286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Esta es nuestra resistencia de </a:t>
            </a:r>
            <a:r>
              <a:rPr lang="es-MX" dirty="0" err="1" smtClean="0"/>
              <a:t>thévenin</a:t>
            </a:r>
            <a:r>
              <a:rPr lang="es-MX" dirty="0" smtClean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7188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-130452" y="188640"/>
            <a:ext cx="4752528" cy="648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MX" dirty="0" smtClean="0"/>
              <a:t>EJEMPLO 2</a:t>
            </a:r>
            <a:endParaRPr lang="es-MX" dirty="0"/>
          </a:p>
        </p:txBody>
      </p:sp>
      <p:sp>
        <p:nvSpPr>
          <p:cNvPr id="3" name="2 CuadroTexto"/>
          <p:cNvSpPr txBox="1"/>
          <p:nvPr/>
        </p:nvSpPr>
        <p:spPr>
          <a:xfrm>
            <a:off x="493545" y="980728"/>
            <a:ext cx="832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Ahora para calcular V-TH usaremos L.V.K </a:t>
            </a:r>
            <a:endParaRPr lang="es-MX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8" t="13406" r="10152" b="9038"/>
          <a:stretch/>
        </p:blipFill>
        <p:spPr bwMode="auto">
          <a:xfrm>
            <a:off x="395537" y="1628801"/>
            <a:ext cx="4104456" cy="285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CuadroTexto"/>
              <p:cNvSpPr txBox="1"/>
              <p:nvPr/>
            </p:nvSpPr>
            <p:spPr>
              <a:xfrm>
                <a:off x="4657008" y="1978343"/>
                <a:ext cx="4004702" cy="2154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V</a:t>
                </a:r>
                <a:r>
                  <a:rPr lang="es-MX" dirty="0"/>
                  <a:t>1</a:t>
                </a:r>
                <a14:m>
                  <m:oMath xmlns:m="http://schemas.openxmlformats.org/officeDocument/2006/math">
                    <m:r>
                      <a:rPr lang="es-MX" i="1" smtClean="0">
                        <a:latin typeface="Cambria Math"/>
                      </a:rPr>
                      <m:t>=</m:t>
                    </m:r>
                    <m:r>
                      <a:rPr lang="es-MX" b="0" i="1" smtClean="0">
                        <a:latin typeface="Cambria Math"/>
                      </a:rPr>
                      <m:t>𝑉</m:t>
                    </m:r>
                    <m:r>
                      <a:rPr lang="es-MX" b="0" i="1" smtClean="0">
                        <a:latin typeface="Cambria Math"/>
                      </a:rPr>
                      <m:t>2+</m:t>
                    </m:r>
                    <m:r>
                      <a:rPr lang="es-MX" b="0" i="1" smtClean="0">
                        <a:latin typeface="Cambria Math"/>
                      </a:rPr>
                      <m:t>𝑉</m:t>
                    </m:r>
                    <m:r>
                      <a:rPr lang="es-MX" b="0" i="1" smtClean="0">
                        <a:latin typeface="Cambria Math"/>
                      </a:rPr>
                      <m:t>3=</m:t>
                    </m:r>
                  </m:oMath>
                </a14:m>
                <a:endParaRPr lang="es-MX" b="0" dirty="0" smtClean="0"/>
              </a:p>
              <a:p>
                <a:r>
                  <a:rPr lang="es-MX" dirty="0" smtClean="0"/>
                  <a:t>40</a:t>
                </a:r>
                <a:r>
                  <a:rPr lang="es-MX" dirty="0" smtClean="0">
                    <a:latin typeface="Cambria Math"/>
                    <a:ea typeface="Cambria Math"/>
                  </a:rPr>
                  <a:t>∠90°=(10+40J)I1</a:t>
                </a:r>
              </a:p>
              <a:p>
                <a:endParaRPr lang="es-MX" dirty="0" smtClean="0">
                  <a:latin typeface="Cambria Math"/>
                  <a:ea typeface="Cambria Math"/>
                </a:endParaRPr>
              </a:p>
              <a:p>
                <a:r>
                  <a:rPr lang="es-MX" dirty="0" smtClean="0">
                    <a:latin typeface="Cambria Math"/>
                    <a:ea typeface="Cambria Math"/>
                  </a:rPr>
                  <a:t>Despejamos I1</a:t>
                </a:r>
              </a:p>
              <a:p>
                <a:r>
                  <a:rPr lang="es-MX" dirty="0" smtClean="0">
                    <a:latin typeface="Cambria Math"/>
                    <a:ea typeface="Cambria Math"/>
                  </a:rPr>
                  <a:t>I=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>
                            <a:latin typeface="Cambria Math"/>
                          </a:rPr>
                        </m:ctrlPr>
                      </m:fPr>
                      <m:num>
                        <m:r>
                          <a:rPr lang="es-MX" i="1">
                            <a:latin typeface="Cambria Math"/>
                          </a:rPr>
                          <m:t>40</m:t>
                        </m:r>
                        <m:r>
                          <a:rPr lang="es-MX" b="0" i="1" smtClean="0">
                            <a:latin typeface="Cambria Math"/>
                          </a:rPr>
                          <m:t>𝑉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∠90°</m:t>
                        </m:r>
                      </m:num>
                      <m:den>
                        <m:r>
                          <a:rPr lang="es-MX" i="1">
                            <a:latin typeface="Cambria Math"/>
                          </a:rPr>
                          <m:t>41.2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∠75.96°</m:t>
                        </m:r>
                      </m:den>
                    </m:f>
                    <m:r>
                      <a:rPr lang="es-MX" i="1">
                        <a:latin typeface="Cambria Math"/>
                      </a:rPr>
                      <m:t>=</m:t>
                    </m:r>
                    <m:r>
                      <a:rPr lang="es-MX" b="0" i="1" smtClean="0">
                        <a:latin typeface="Cambria Math"/>
                      </a:rPr>
                      <m:t>0.9756</m:t>
                    </m:r>
                    <m:r>
                      <a:rPr lang="es-MX" b="0" i="1" smtClean="0">
                        <a:latin typeface="Cambria Math"/>
                      </a:rPr>
                      <m:t>𝐴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∠</m:t>
                    </m:r>
                  </m:oMath>
                </a14:m>
                <a:r>
                  <a:rPr lang="es-MX" dirty="0" smtClean="0"/>
                  <a:t>165.96°</a:t>
                </a:r>
              </a:p>
              <a:p>
                <a:r>
                  <a:rPr lang="es-MX" dirty="0"/>
                  <a:t>  </a:t>
                </a:r>
                <a:r>
                  <a:rPr lang="es-MX" dirty="0" smtClean="0"/>
                  <a:t>=(-0.8464+0.2366)A</a:t>
                </a:r>
                <a:endParaRPr lang="es-MX" dirty="0"/>
              </a:p>
              <a:p>
                <a:endParaRPr lang="es-MX" dirty="0"/>
              </a:p>
            </p:txBody>
          </p:sp>
        </mc:Choice>
        <mc:Fallback xmlns="">
          <p:sp>
            <p:nvSpPr>
              <p:cNvPr id="5" name="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008" y="1978343"/>
                <a:ext cx="4004702" cy="2154821"/>
              </a:xfrm>
              <a:prstGeom prst="rect">
                <a:avLst/>
              </a:prstGeom>
              <a:blipFill rotWithShape="1">
                <a:blip r:embed="rId3"/>
                <a:stretch>
                  <a:fillRect l="-1370" t="-141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395536" y="4739470"/>
                <a:ext cx="856895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V-Z2=(I1)(</a:t>
                </a:r>
                <a:r>
                  <a:rPr lang="es-MX" dirty="0"/>
                  <a:t>Z2</a:t>
                </a:r>
                <a:r>
                  <a:rPr lang="es-MX" dirty="0" smtClean="0"/>
                  <a:t>)=(0.9464+0.2366)A(0+40j)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Ω</m:t>
                    </m:r>
                    <m:r>
                      <a:rPr lang="es-MX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MX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/>
                          </a:rPr>
                          <m:t>−9.464−37.85</m:t>
                        </m:r>
                        <m:r>
                          <a:rPr lang="es-MX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MX" b="0" i="1" smtClean="0">
                        <a:latin typeface="Cambria Math"/>
                      </a:rPr>
                      <m:t>𝑉</m:t>
                    </m:r>
                    <m:r>
                      <a:rPr lang="es-MX" b="0" i="1" smtClean="0">
                        <a:latin typeface="Cambria Math"/>
                      </a:rPr>
                      <m:t>=39∠</m:t>
                    </m:r>
                  </m:oMath>
                </a14:m>
                <a:r>
                  <a:rPr lang="es-MX" dirty="0" smtClean="0"/>
                  <a:t>-104°</a:t>
                </a:r>
                <a:endParaRPr lang="es-MX" dirty="0"/>
              </a:p>
              <a:p>
                <a:endParaRPr lang="es-MX" dirty="0" smtClean="0"/>
              </a:p>
              <a:p>
                <a:r>
                  <a:rPr lang="es-MX" dirty="0" smtClean="0"/>
                  <a:t>V-Z3=(I3)(Z3)=(3+0j)A(0-20j)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Ω</m:t>
                    </m:r>
                  </m:oMath>
                </a14:m>
                <a:r>
                  <a:rPr lang="es-MX" dirty="0" smtClean="0"/>
                  <a:t>=(0-60j)V=60</a:t>
                </a:r>
                <a:r>
                  <a:rPr lang="es-MX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/>
                        <a:ea typeface="Cambria Math"/>
                      </a:rPr>
                      <m:t>∠</m:t>
                    </m:r>
                  </m:oMath>
                </a14:m>
                <a:r>
                  <a:rPr lang="es-MX" dirty="0" smtClean="0"/>
                  <a:t>-90°</a:t>
                </a:r>
              </a:p>
              <a:p>
                <a:endParaRPr lang="es-MX" dirty="0" smtClean="0"/>
              </a:p>
              <a:p>
                <a:r>
                  <a:rPr lang="es-MX" dirty="0"/>
                  <a:t>VTH=VZ2+VZ3==(</a:t>
                </a:r>
                <a:r>
                  <a:rPr lang="es-MX" dirty="0" smtClean="0"/>
                  <a:t>0-60j)V+</a:t>
                </a:r>
                <a:r>
                  <a:rPr lang="es-MX" dirty="0"/>
                  <a:t> 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MX" i="1">
                            <a:latin typeface="Cambria Math"/>
                          </a:rPr>
                        </m:ctrlPr>
                      </m:dPr>
                      <m:e>
                        <m:r>
                          <a:rPr lang="es-MX" i="1">
                            <a:latin typeface="Cambria Math"/>
                          </a:rPr>
                          <m:t>−9.464−37.85</m:t>
                        </m:r>
                        <m:r>
                          <a:rPr lang="es-MX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MX" i="1">
                        <a:latin typeface="Cambria Math"/>
                      </a:rPr>
                      <m:t>𝑉</m:t>
                    </m:r>
                  </m:oMath>
                </a14:m>
                <a:r>
                  <a:rPr lang="es-MX" dirty="0" smtClean="0"/>
                  <a:t>=(-9.464-97.85j)V=98.3V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/>
                        <a:ea typeface="Cambria Math"/>
                      </a:rPr>
                      <m:t>∠</m:t>
                    </m:r>
                    <m:r>
                      <a:rPr lang="es-MX" b="0" i="1" smtClean="0">
                        <a:latin typeface="Cambria Math"/>
                        <a:ea typeface="Cambria Math"/>
                      </a:rPr>
                      <m:t>−95.5°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739470"/>
                <a:ext cx="856895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40" t="-2058" b="-535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94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4" t="35192" r="35236" b="16923"/>
          <a:stretch/>
        </p:blipFill>
        <p:spPr bwMode="auto">
          <a:xfrm>
            <a:off x="323527" y="1196752"/>
            <a:ext cx="3349673" cy="23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1 Título"/>
          <p:cNvSpPr txBox="1">
            <a:spLocks/>
          </p:cNvSpPr>
          <p:nvPr/>
        </p:nvSpPr>
        <p:spPr>
          <a:xfrm>
            <a:off x="-130452" y="188640"/>
            <a:ext cx="4752528" cy="648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MX" dirty="0" smtClean="0"/>
              <a:t>EJEMPLO 2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3824500" y="1196753"/>
                <a:ext cx="5616624" cy="131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a</a:t>
                </a:r>
                <a14:m>
                  <m:oMath xmlns:m="http://schemas.openxmlformats.org/officeDocument/2006/math">
                    <m:r>
                      <a:rPr lang="es-MX" b="0" i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s-MX" dirty="0" smtClean="0">
                    <a:latin typeface="Cambria Math"/>
                    <a:ea typeface="Cambria Math"/>
                  </a:rPr>
                  <a:t>Pmáx=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MX" i="1">
                                <a:latin typeface="Cambria Math"/>
                              </a:rPr>
                              <m:t>𝑉𝑇𝐻</m:t>
                            </m:r>
                          </m:e>
                          <m:sup>
                            <m:r>
                              <a:rPr lang="es-MX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MX" b="0" i="1" smtClean="0">
                            <a:latin typeface="Cambria Math"/>
                          </a:rPr>
                          <m:t>4</m:t>
                        </m:r>
                        <m:r>
                          <a:rPr lang="es-MX" b="0" i="1" smtClean="0">
                            <a:latin typeface="Cambria Math"/>
                          </a:rPr>
                          <m:t>𝑅𝑇𝐻</m:t>
                        </m:r>
                      </m:den>
                    </m:f>
                    <m:r>
                      <a:rPr lang="es-MX" i="1"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s-MX" i="1" smtClean="0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eqArr>
                          <m:eqArrPr>
                            <m:ctrlPr>
                              <a:rPr lang="es-MX" i="1" smtClean="0">
                                <a:latin typeface="Cambria Math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s-MX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MX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b="0" i="1" smtClean="0">
                                        <a:latin typeface="Cambria Math"/>
                                      </a:rPr>
                                      <m:t>(−9.464−97.8)</m:t>
                                    </m:r>
                                  </m:e>
                                  <m:sup>
                                    <m:r>
                                      <a:rPr lang="es-MX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MX" b="0" i="1" smtClean="0">
                                    <a:latin typeface="Cambria Math"/>
                                  </a:rPr>
                                  <m:t>(4+0</m:t>
                                </m:r>
                                <m:r>
                                  <a:rPr lang="es-MX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s-MX" b="0" i="1" smtClean="0">
                                    <a:latin typeface="Cambria Math"/>
                                  </a:rPr>
                                  <m:t>)(9.7−17.59)</m:t>
                                </m:r>
                              </m:den>
                            </m:f>
                            <m:r>
                              <a:rPr lang="es-MX" b="0" i="1" smtClean="0">
                                <a:latin typeface="Cambria Math"/>
                              </a:rPr>
                              <m:t>=135.20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𝑊</m:t>
                            </m:r>
                            <m:r>
                              <a:rPr lang="es-MX" b="0" i="1" smtClean="0">
                                <a:latin typeface="Cambria Math"/>
                                <a:ea typeface="Cambria Math"/>
                              </a:rPr>
                              <m:t>∠236.38°=</m:t>
                            </m:r>
                            <m:d>
                              <m:dPr>
                                <m:ctrlPr>
                                  <a:rPr lang="es-MX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s-MX" b="0" i="1" smtClean="0">
                                    <a:latin typeface="Cambria Math"/>
                                    <a:ea typeface="Cambria Math"/>
                                  </a:rPr>
                                  <m:t>−74.85−112.58</m:t>
                                </m:r>
                                <m:r>
                                  <a:rPr lang="es-MX" b="0" i="1" smtClean="0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s-MX" b="0" i="1" smtClean="0"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e/>
                          <m:e/>
                        </m:eqArr>
                      </m:e>
                    </m:box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500" y="1196753"/>
                <a:ext cx="5616624" cy="1311962"/>
              </a:xfrm>
              <a:prstGeom prst="rect">
                <a:avLst/>
              </a:prstGeom>
              <a:blipFill rotWithShape="1">
                <a:blip r:embed="rId3"/>
                <a:stretch>
                  <a:fillRect l="-86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3824500" y="2487883"/>
                <a:ext cx="5328592" cy="805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>
                    <a:latin typeface="Cambria Math"/>
                    <a:ea typeface="Cambria Math"/>
                  </a:rPr>
                  <a:t>IL=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98.2</m:t>
                        </m:r>
                        <m:r>
                          <a:rPr lang="es-MX" b="0" i="1" smtClean="0">
                            <a:latin typeface="Cambria Math"/>
                          </a:rPr>
                          <m:t>𝑉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∠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9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5.5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°</m:t>
                        </m:r>
                      </m:num>
                      <m:den>
                        <m:d>
                          <m:dPr>
                            <m:ctrlPr>
                              <a:rPr lang="es-MX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/>
                                <a:ea typeface="Cambria Math"/>
                              </a:rPr>
                              <m:t>9.70−17.59</m:t>
                            </m:r>
                            <m:r>
                              <a:rPr lang="es-MX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+(50+0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den>
                    </m:f>
                    <m:r>
                      <a:rPr lang="es-MX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MX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i="1">
                            <a:latin typeface="Cambria Math"/>
                          </a:rPr>
                          <m:t>98.2</m:t>
                        </m:r>
                        <m:r>
                          <a:rPr lang="es-MX" i="1">
                            <a:latin typeface="Cambria Math"/>
                          </a:rPr>
                          <m:t>𝑉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∠−95.5°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62</m:t>
                        </m:r>
                        <m:r>
                          <a:rPr lang="es-MX" i="1">
                            <a:latin typeface="Cambria Math"/>
                          </a:rPr>
                          <m:t>.2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∠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−16.4°</m:t>
                        </m:r>
                      </m:den>
                    </m:f>
                  </m:oMath>
                </a14:m>
                <a:endParaRPr lang="es-MX" dirty="0" smtClean="0">
                  <a:latin typeface="Cambria Math"/>
                  <a:ea typeface="Cambria Math"/>
                </a:endParaRPr>
              </a:p>
              <a:p>
                <a:r>
                  <a:rPr lang="es-MX" dirty="0" smtClean="0"/>
                  <a:t>    =1.57A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/>
                        <a:ea typeface="Cambria Math"/>
                      </a:rPr>
                      <m:t>∠</m:t>
                    </m:r>
                  </m:oMath>
                </a14:m>
                <a:r>
                  <a:rPr lang="es-MX" dirty="0" smtClean="0"/>
                  <a:t>-79.1°=(0.296-1.54j)A</a:t>
                </a:r>
                <a:endParaRPr lang="es-MX" dirty="0"/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500" y="2487883"/>
                <a:ext cx="5328592" cy="805285"/>
              </a:xfrm>
              <a:prstGeom prst="rect">
                <a:avLst/>
              </a:prstGeom>
              <a:blipFill rotWithShape="1">
                <a:blip r:embed="rId4"/>
                <a:stretch>
                  <a:fillRect l="-915" b="-1136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CuadroTexto"/>
              <p:cNvSpPr txBox="1"/>
              <p:nvPr/>
            </p:nvSpPr>
            <p:spPr>
              <a:xfrm>
                <a:off x="181977" y="4123553"/>
                <a:ext cx="1536605" cy="485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>
                    <a:latin typeface="Cambria Math"/>
                    <a:ea typeface="Cambria Math"/>
                  </a:rPr>
                  <a:t>n%=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𝑃𝐿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𝑃𝑆</m:t>
                        </m:r>
                      </m:den>
                    </m:f>
                    <m:r>
                      <a:rPr lang="es-MX" b="0" i="1" smtClean="0">
                        <a:latin typeface="Cambria Math"/>
                        <a:ea typeface="Cambria Math"/>
                      </a:rPr>
                      <m:t>𝑋</m:t>
                    </m:r>
                    <m:r>
                      <a:rPr lang="es-MX" b="0" i="1" smtClean="0">
                        <a:latin typeface="Cambria Math"/>
                        <a:ea typeface="Cambria Math"/>
                      </a:rPr>
                      <m:t>100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77" y="4123553"/>
                <a:ext cx="1536605" cy="485967"/>
              </a:xfrm>
              <a:prstGeom prst="rect">
                <a:avLst/>
              </a:prstGeom>
              <a:blipFill rotWithShape="1">
                <a:blip r:embed="rId5"/>
                <a:stretch>
                  <a:fillRect l="-3571" b="-5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7 CuadroTexto"/>
              <p:cNvSpPr txBox="1"/>
              <p:nvPr/>
            </p:nvSpPr>
            <p:spPr>
              <a:xfrm>
                <a:off x="1712348" y="3770527"/>
                <a:ext cx="7236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>
                    <a:latin typeface="Cambria Math"/>
                    <a:ea typeface="Cambria Math"/>
                  </a:rPr>
                  <a:t>PL=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/>
                          </a:rPr>
                          <m:t>𝐼𝐿</m:t>
                        </m:r>
                      </m:e>
                      <m:sup>
                        <m:r>
                          <a:rPr lang="es-MX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dirty="0" smtClean="0"/>
                  <a:t>ZL=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0.296−1.54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</m:e>
                      <m:sup>
                        <m:r>
                          <a:rPr lang="es-MX" i="1">
                            <a:latin typeface="Cambria Math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s-MX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/>
                          </a:rPr>
                          <m:t>50+0</m:t>
                        </m:r>
                        <m:r>
                          <a:rPr lang="es-MX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MX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MX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/>
                          </a:rPr>
                          <m:t>−114.2+0</m:t>
                        </m:r>
                        <m:r>
                          <a:rPr lang="es-MX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MX" b="0" i="1" smtClean="0">
                        <a:latin typeface="Cambria Math"/>
                      </a:rPr>
                      <m:t>𝑤</m:t>
                    </m:r>
                    <m:r>
                      <a:rPr lang="es-MX" b="0" i="1" smtClean="0">
                        <a:latin typeface="Cambria Math"/>
                      </a:rPr>
                      <m:t>=114.2∠</m:t>
                    </m:r>
                  </m:oMath>
                </a14:m>
                <a:r>
                  <a:rPr lang="es-MX" dirty="0" smtClean="0"/>
                  <a:t>180°</a:t>
                </a:r>
                <a:endParaRPr lang="es-MX" dirty="0"/>
              </a:p>
            </p:txBody>
          </p:sp>
        </mc:Choice>
        <mc:Fallback xmlns="">
          <p:sp>
            <p:nvSpPr>
              <p:cNvPr id="8" name="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348" y="3770527"/>
                <a:ext cx="723629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758" t="-11667" r="-421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1718582" y="4315336"/>
                <a:ext cx="72362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>
                    <a:latin typeface="Cambria Math"/>
                    <a:ea typeface="Cambria Math"/>
                  </a:rPr>
                  <a:t>PS=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/>
                          </a:rPr>
                          <m:t>𝐼𝐿</m:t>
                        </m:r>
                      </m:e>
                      <m:sup>
                        <m:r>
                          <a:rPr lang="es-MX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dirty="0" smtClean="0"/>
                  <a:t>ZT=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0.296−1.54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</m:e>
                      <m:sup>
                        <m:r>
                          <a:rPr lang="es-MX" i="1">
                            <a:latin typeface="Cambria Math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s-MX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/>
                          </a:rPr>
                          <m:t>50+0</m:t>
                        </m:r>
                        <m:r>
                          <a:rPr lang="es-MX" b="0" i="1" smtClean="0">
                            <a:latin typeface="Cambria Math"/>
                          </a:rPr>
                          <m:t>𝑗</m:t>
                        </m:r>
                        <m:r>
                          <a:rPr lang="es-MX" b="0" i="1" smtClean="0">
                            <a:latin typeface="Cambria Math"/>
                          </a:rPr>
                          <m:t>+9.70−17.59</m:t>
                        </m:r>
                        <m:r>
                          <a:rPr lang="es-MX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MX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MX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/>
                          </a:rPr>
                          <m:t>−136.35+40.175</m:t>
                        </m:r>
                        <m:r>
                          <a:rPr lang="es-MX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MX" b="0" i="1" smtClean="0">
                        <a:latin typeface="Cambria Math"/>
                      </a:rPr>
                      <m:t>𝑤</m:t>
                    </m:r>
                    <m:r>
                      <a:rPr lang="es-MX" b="0" i="1" smtClean="0">
                        <a:latin typeface="Cambria Math"/>
                      </a:rPr>
                      <m:t>=114.14</m:t>
                    </m:r>
                    <m:r>
                      <a:rPr lang="es-MX" b="0" i="1" smtClean="0">
                        <a:latin typeface="Cambria Math"/>
                      </a:rPr>
                      <m:t>𝑤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∠</m:t>
                    </m:r>
                  </m:oMath>
                </a14:m>
                <a:r>
                  <a:rPr lang="es-MX" dirty="0" smtClean="0"/>
                  <a:t>163.58°</a:t>
                </a:r>
                <a:endParaRPr lang="es-MX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582" y="4315336"/>
                <a:ext cx="7236296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758" t="-6604" b="-1415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CuadroTexto"/>
              <p:cNvSpPr txBox="1"/>
              <p:nvPr/>
            </p:nvSpPr>
            <p:spPr>
              <a:xfrm>
                <a:off x="292080" y="5336339"/>
                <a:ext cx="8600400" cy="539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>
                    <a:latin typeface="Cambria Math"/>
                    <a:ea typeface="Cambria Math"/>
                  </a:rPr>
                  <a:t>n%=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𝑃𝐿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𝑃𝑆</m:t>
                        </m:r>
                      </m:den>
                    </m:f>
                    <m:r>
                      <a:rPr lang="es-MX" b="0" i="1" smtClean="0">
                        <a:latin typeface="Cambria Math"/>
                        <a:ea typeface="Cambria Math"/>
                      </a:rPr>
                      <m:t>𝑋</m:t>
                    </m:r>
                    <m:r>
                      <a:rPr lang="es-MX" b="0" i="1" smtClean="0">
                        <a:latin typeface="Cambria Math"/>
                        <a:ea typeface="Cambria Math"/>
                      </a:rPr>
                      <m:t>100=</m:t>
                    </m:r>
                    <m:f>
                      <m:fPr>
                        <m:ctrlPr>
                          <a:rPr lang="es-MX" i="1">
                            <a:latin typeface="Cambria Math"/>
                          </a:rPr>
                        </m:ctrlPr>
                      </m:fPr>
                      <m:num>
                        <m:r>
                          <a:rPr lang="es-MX" i="1">
                            <a:latin typeface="Cambria Math"/>
                          </a:rPr>
                          <m:t>114.2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∠</m:t>
                        </m:r>
                        <m:r>
                          <m:rPr>
                            <m:nor/>
                          </m:rPr>
                          <a:rPr lang="es-MX" dirty="0">
                            <a:latin typeface="Cambria" panose="02040503050406030204" pitchFamily="18" charset="0"/>
                          </a:rPr>
                          <m:t>180</m:t>
                        </m:r>
                        <m:r>
                          <m:rPr>
                            <m:nor/>
                          </m:rPr>
                          <a:rPr lang="es-MX" dirty="0">
                            <a:latin typeface="Cambria" panose="02040503050406030204" pitchFamily="18" charset="0"/>
                          </a:rPr>
                          <m:t>°</m:t>
                        </m:r>
                        <m:r>
                          <m:rPr>
                            <m:nor/>
                          </m:rPr>
                          <a:rPr lang="es-MX" dirty="0">
                            <a:latin typeface="Cambria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s-MX" i="1">
                            <a:latin typeface="Cambria Math"/>
                          </a:rPr>
                          <m:t>114.14</m:t>
                        </m:r>
                        <m:r>
                          <a:rPr lang="es-MX" i="1">
                            <a:latin typeface="Cambria Math"/>
                          </a:rPr>
                          <m:t>𝑤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∠</m:t>
                        </m:r>
                        <m:r>
                          <m:rPr>
                            <m:nor/>
                          </m:rPr>
                          <a:rPr lang="es-MX" dirty="0">
                            <a:latin typeface="Cambria" panose="02040503050406030204" pitchFamily="18" charset="0"/>
                          </a:rPr>
                          <m:t>163.58</m:t>
                        </m:r>
                        <m:r>
                          <m:rPr>
                            <m:nor/>
                          </m:rPr>
                          <a:rPr lang="es-MX" dirty="0">
                            <a:latin typeface="Cambria" panose="02040503050406030204" pitchFamily="18" charset="0"/>
                          </a:rPr>
                          <m:t>°</m:t>
                        </m:r>
                        <m:r>
                          <m:rPr>
                            <m:nor/>
                          </m:rPr>
                          <a:rPr lang="es-MX" dirty="0">
                            <a:latin typeface="Cambria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s-MX" dirty="0" smtClean="0"/>
                  <a:t>=0.80</a:t>
                </a:r>
                <a:r>
                  <a:rPr lang="es-MX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/>
                        <a:ea typeface="Cambria Math"/>
                      </a:rPr>
                      <m:t>∠</m:t>
                    </m:r>
                  </m:oMath>
                </a14:m>
                <a:r>
                  <a:rPr lang="es-MX" dirty="0" smtClean="0"/>
                  <a:t>16.42°=(0.76+0.22j) El rendimiento es del 80%</a:t>
                </a:r>
                <a:endParaRPr lang="es-MX" dirty="0"/>
              </a:p>
            </p:txBody>
          </p:sp>
        </mc:Choice>
        <mc:Fallback xmlns=""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80" y="5336339"/>
                <a:ext cx="8600400" cy="539187"/>
              </a:xfrm>
              <a:prstGeom prst="rect">
                <a:avLst/>
              </a:prstGeom>
              <a:blipFill rotWithShape="1">
                <a:blip r:embed="rId8"/>
                <a:stretch>
                  <a:fillRect l="-638" r="-496" b="-561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87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4" t="35192" r="35236" b="16923"/>
          <a:stretch/>
        </p:blipFill>
        <p:spPr bwMode="auto">
          <a:xfrm>
            <a:off x="323527" y="1196752"/>
            <a:ext cx="3349673" cy="23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1 Título"/>
          <p:cNvSpPr txBox="1">
            <a:spLocks/>
          </p:cNvSpPr>
          <p:nvPr/>
        </p:nvSpPr>
        <p:spPr>
          <a:xfrm>
            <a:off x="-130452" y="188640"/>
            <a:ext cx="4752528" cy="648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MX" dirty="0" smtClean="0"/>
              <a:t>EJEMPLO 2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3815408" y="1340768"/>
                <a:ext cx="5328592" cy="787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>
                    <a:latin typeface="Cambria Math"/>
                    <a:ea typeface="Cambria Math"/>
                  </a:rPr>
                  <a:t>b) ZL=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𝑛𝑍𝑇𝐻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1−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den>
                    </m:f>
                    <m:r>
                      <a:rPr lang="es-MX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MX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0.7(9.70−17.59</m:t>
                        </m:r>
                        <m:r>
                          <a:rPr lang="es-MX" b="0" i="1" smtClean="0">
                            <a:latin typeface="Cambria Math"/>
                          </a:rPr>
                          <m:t>𝑗</m:t>
                        </m:r>
                        <m:r>
                          <a:rPr lang="es-MX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1−0.7</m:t>
                        </m:r>
                      </m:den>
                    </m:f>
                    <m:r>
                      <a:rPr lang="es-MX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MX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14.06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∠−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61.12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°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0.3</m:t>
                        </m:r>
                        <m:r>
                          <a:rPr lang="es-MX" i="1" smtClean="0">
                            <a:latin typeface="Cambria Math"/>
                            <a:ea typeface="Cambria Math"/>
                          </a:rPr>
                          <m:t>∠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es-MX" i="1" smtClean="0">
                            <a:latin typeface="Cambria Math"/>
                            <a:ea typeface="Cambria Math"/>
                          </a:rPr>
                          <m:t>°</m:t>
                        </m:r>
                      </m:den>
                    </m:f>
                  </m:oMath>
                </a14:m>
                <a:endParaRPr lang="es-MX" dirty="0" smtClean="0">
                  <a:latin typeface="Cambria Math"/>
                  <a:ea typeface="Cambria Math"/>
                </a:endParaRPr>
              </a:p>
              <a:p>
                <a:r>
                  <a:rPr lang="es-MX" dirty="0" smtClean="0"/>
                  <a:t>    =46.86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Ω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∠</m:t>
                    </m:r>
                  </m:oMath>
                </a14:m>
                <a:r>
                  <a:rPr lang="es-MX" dirty="0" smtClean="0"/>
                  <a:t>-61.12°=(22.62-41.03j)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Ω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408" y="1340768"/>
                <a:ext cx="5328592" cy="787267"/>
              </a:xfrm>
              <a:prstGeom prst="rect">
                <a:avLst/>
              </a:prstGeom>
              <a:blipFill rotWithShape="1">
                <a:blip r:embed="rId3"/>
                <a:stretch>
                  <a:fillRect l="-1030" b="-100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CuadroTexto"/>
              <p:cNvSpPr txBox="1"/>
              <p:nvPr/>
            </p:nvSpPr>
            <p:spPr>
              <a:xfrm>
                <a:off x="323527" y="3955193"/>
                <a:ext cx="8568953" cy="40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>
                    <a:latin typeface="Cambria Math"/>
                    <a:ea typeface="Cambria Math"/>
                  </a:rPr>
                  <a:t>PL=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/>
                          </a:rPr>
                          <m:t>𝐼𝐿</m:t>
                        </m:r>
                      </m:e>
                      <m:sup>
                        <m:r>
                          <a:rPr lang="es-MX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dirty="0" smtClean="0"/>
                  <a:t>ZL=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0.296−1.54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</m:e>
                      <m:sup>
                        <m:r>
                          <a:rPr lang="es-MX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s-MX" dirty="0"/>
                      <m:t>(22.62−41.03</m:t>
                    </m:r>
                    <m:r>
                      <m:rPr>
                        <m:nor/>
                      </m:rPr>
                      <a:rPr lang="es-MX" dirty="0"/>
                      <m:t>j</m:t>
                    </m:r>
                    <m:r>
                      <m:rPr>
                        <m:nor/>
                      </m:rPr>
                      <a:rPr lang="es-MX" dirty="0"/>
                      <m:t>)</m:t>
                    </m:r>
                    <m:r>
                      <a:rPr lang="es-MX" b="0" i="1" smtClean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s-MX" dirty="0"/>
                      <m:t>(</m:t>
                    </m:r>
                    <m:r>
                      <m:rPr>
                        <m:nor/>
                      </m:rPr>
                      <a:rPr lang="es-MX" b="0" i="0" dirty="0" smtClean="0"/>
                      <m:t>−51.59+93.54</m:t>
                    </m:r>
                    <m:r>
                      <m:rPr>
                        <m:nor/>
                      </m:rPr>
                      <a:rPr lang="es-MX" b="0" i="0" dirty="0" smtClean="0"/>
                      <m:t>j</m:t>
                    </m:r>
                    <m:r>
                      <m:rPr>
                        <m:nor/>
                      </m:rPr>
                      <a:rPr lang="es-MX" dirty="0"/>
                      <m:t>)</m:t>
                    </m:r>
                    <m:r>
                      <m:rPr>
                        <m:nor/>
                      </m:rPr>
                      <a:rPr lang="es-MX" b="0" i="0" dirty="0" smtClean="0"/>
                      <m:t>w</m:t>
                    </m:r>
                    <m:r>
                      <a:rPr lang="es-MX" b="0" i="1" smtClean="0">
                        <a:latin typeface="Cambria Math"/>
                      </a:rPr>
                      <m:t>=106.82</m:t>
                    </m:r>
                    <m:r>
                      <a:rPr lang="es-MX" b="0" i="1" smtClean="0">
                        <a:latin typeface="Cambria Math"/>
                      </a:rPr>
                      <m:t>𝑤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∠</m:t>
                    </m:r>
                  </m:oMath>
                </a14:m>
                <a:r>
                  <a:rPr lang="es-MX" dirty="0" smtClean="0"/>
                  <a:t>118°</a:t>
                </a:r>
                <a:endParaRPr lang="es-MX" dirty="0"/>
              </a:p>
            </p:txBody>
          </p:sp>
        </mc:Choice>
        <mc:Fallback xmlns="">
          <p:sp>
            <p:nvSpPr>
              <p:cNvPr id="5" name="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3955193"/>
                <a:ext cx="8568953" cy="406330"/>
              </a:xfrm>
              <a:prstGeom prst="rect">
                <a:avLst/>
              </a:prstGeom>
              <a:blipFill rotWithShape="1">
                <a:blip r:embed="rId4"/>
                <a:stretch>
                  <a:fillRect l="-569" t="-1515" b="-2424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5320886" y="2708920"/>
                <a:ext cx="1536605" cy="485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>
                    <a:latin typeface="Cambria Math"/>
                    <a:ea typeface="Cambria Math"/>
                  </a:rPr>
                  <a:t>n%=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𝑃𝐿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𝑃𝑆</m:t>
                        </m:r>
                      </m:den>
                    </m:f>
                    <m:r>
                      <a:rPr lang="es-MX" b="0" i="1" smtClean="0">
                        <a:latin typeface="Cambria Math"/>
                        <a:ea typeface="Cambria Math"/>
                      </a:rPr>
                      <m:t>𝑋</m:t>
                    </m:r>
                    <m:r>
                      <a:rPr lang="es-MX" b="0" i="1" smtClean="0">
                        <a:latin typeface="Cambria Math"/>
                        <a:ea typeface="Cambria Math"/>
                      </a:rPr>
                      <m:t>100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886" y="2708920"/>
                <a:ext cx="1536605" cy="485967"/>
              </a:xfrm>
              <a:prstGeom prst="rect">
                <a:avLst/>
              </a:prstGeom>
              <a:blipFill rotWithShape="1">
                <a:blip r:embed="rId5"/>
                <a:stretch>
                  <a:fillRect l="-3571" b="-5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7 CuadroTexto"/>
              <p:cNvSpPr txBox="1"/>
              <p:nvPr/>
            </p:nvSpPr>
            <p:spPr>
              <a:xfrm>
                <a:off x="323526" y="4659678"/>
                <a:ext cx="8568953" cy="692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>
                    <a:latin typeface="Cambria Math"/>
                    <a:ea typeface="Cambria Math"/>
                  </a:rPr>
                  <a:t>PS=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/>
                          </a:rPr>
                          <m:t>𝐼𝐿</m:t>
                        </m:r>
                      </m:e>
                      <m:sup>
                        <m:r>
                          <a:rPr lang="es-MX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dirty="0" smtClean="0"/>
                  <a:t>ZT=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0.296−1.54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</m:e>
                      <m:sup>
                        <m:r>
                          <a:rPr lang="es-MX" i="1">
                            <a:latin typeface="Cambria Math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s-MX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s-MX" dirty="0"/>
                          <m:t>22.62−41.03</m:t>
                        </m:r>
                        <m:r>
                          <m:rPr>
                            <m:nor/>
                          </m:rPr>
                          <a:rPr lang="es-MX" dirty="0"/>
                          <m:t>j</m:t>
                        </m:r>
                        <m:r>
                          <a:rPr lang="es-MX" b="0" i="1" smtClean="0">
                            <a:latin typeface="Cambria Math"/>
                          </a:rPr>
                          <m:t>+9.70−17.59</m:t>
                        </m:r>
                        <m:r>
                          <a:rPr lang="es-MX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MX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MX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/>
                          </a:rPr>
                          <m:t>−73.7+133.65</m:t>
                        </m:r>
                        <m:r>
                          <a:rPr lang="es-MX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MX" b="0" i="1" smtClean="0">
                        <a:latin typeface="Cambria Math"/>
                      </a:rPr>
                      <m:t>𝑤</m:t>
                    </m:r>
                    <m:r>
                      <a:rPr lang="es-MX" b="0" i="1" smtClean="0">
                        <a:latin typeface="Cambria Math"/>
                      </a:rPr>
                      <m:t>=152.62</m:t>
                    </m:r>
                    <m:r>
                      <a:rPr lang="es-MX" b="0" i="1" smtClean="0">
                        <a:latin typeface="Cambria Math"/>
                      </a:rPr>
                      <m:t>𝑤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∠</m:t>
                    </m:r>
                  </m:oMath>
                </a14:m>
                <a:r>
                  <a:rPr lang="es-MX" dirty="0" smtClean="0"/>
                  <a:t>118.8°</a:t>
                </a:r>
                <a:endParaRPr lang="es-MX" dirty="0"/>
              </a:p>
            </p:txBody>
          </p:sp>
        </mc:Choice>
        <mc:Fallback xmlns="">
          <p:sp>
            <p:nvSpPr>
              <p:cNvPr id="8" name="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6" y="4659678"/>
                <a:ext cx="8568953" cy="692177"/>
              </a:xfrm>
              <a:prstGeom prst="rect">
                <a:avLst/>
              </a:prstGeom>
              <a:blipFill rotWithShape="1">
                <a:blip r:embed="rId6"/>
                <a:stretch>
                  <a:fillRect l="-569" t="-877" b="-1315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289603" y="5445224"/>
                <a:ext cx="8600400" cy="539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>
                    <a:latin typeface="Cambria Math"/>
                    <a:ea typeface="Cambria Math"/>
                  </a:rPr>
                  <a:t>n%=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𝑃𝐿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𝑃𝑆</m:t>
                        </m:r>
                      </m:den>
                    </m:f>
                    <m:r>
                      <a:rPr lang="es-MX" b="0" i="1" smtClean="0">
                        <a:latin typeface="Cambria Math"/>
                        <a:ea typeface="Cambria Math"/>
                      </a:rPr>
                      <m:t>𝑋</m:t>
                    </m:r>
                    <m:r>
                      <a:rPr lang="es-MX" b="0" i="1" smtClean="0">
                        <a:latin typeface="Cambria Math"/>
                        <a:ea typeface="Cambria Math"/>
                      </a:rPr>
                      <m:t>100=</m:t>
                    </m:r>
                    <m:f>
                      <m:fPr>
                        <m:ctrlPr>
                          <a:rPr lang="es-MX" i="1">
                            <a:latin typeface="Cambria Math"/>
                          </a:rPr>
                        </m:ctrlPr>
                      </m:fPr>
                      <m:num>
                        <m:r>
                          <a:rPr lang="es-MX" i="1">
                            <a:latin typeface="Cambria Math"/>
                          </a:rPr>
                          <m:t>152.62</m:t>
                        </m:r>
                        <m:r>
                          <a:rPr lang="es-MX" i="1">
                            <a:latin typeface="Cambria Math"/>
                          </a:rPr>
                          <m:t>𝑤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∠</m:t>
                        </m:r>
                        <m:r>
                          <m:rPr>
                            <m:nor/>
                          </m:rPr>
                          <a:rPr lang="es-MX" dirty="0"/>
                          <m:t>118.8° </m:t>
                        </m:r>
                      </m:num>
                      <m:den>
                        <m:r>
                          <a:rPr lang="es-MX" i="1">
                            <a:latin typeface="Cambria Math"/>
                          </a:rPr>
                          <m:t>106.82</m:t>
                        </m:r>
                        <m:r>
                          <a:rPr lang="es-MX" i="1">
                            <a:latin typeface="Cambria Math"/>
                          </a:rPr>
                          <m:t>𝑤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∠</m:t>
                        </m:r>
                        <m:r>
                          <m:rPr>
                            <m:nor/>
                          </m:rPr>
                          <a:rPr lang="es-MX" dirty="0"/>
                          <m:t>118° </m:t>
                        </m:r>
                        <m:r>
                          <m:rPr>
                            <m:nor/>
                          </m:rPr>
                          <a:rPr lang="es-MX" dirty="0">
                            <a:latin typeface="Cambria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s-MX" dirty="0" smtClean="0"/>
                  <a:t>=0.699</a:t>
                </a:r>
                <a:r>
                  <a:rPr lang="es-MX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/>
                        <a:ea typeface="Cambria Math"/>
                      </a:rPr>
                      <m:t>∠</m:t>
                    </m:r>
                  </m:oMath>
                </a14:m>
                <a:r>
                  <a:rPr lang="es-MX" dirty="0" smtClean="0"/>
                  <a:t>0°=(0.699+0j) El rendimiento es </a:t>
                </a:r>
                <a:r>
                  <a:rPr lang="es-MX" smtClean="0"/>
                  <a:t>del 70%</a:t>
                </a:r>
                <a:endParaRPr lang="es-MX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03" y="5445224"/>
                <a:ext cx="8600400" cy="539187"/>
              </a:xfrm>
              <a:prstGeom prst="rect">
                <a:avLst/>
              </a:prstGeom>
              <a:blipFill rotWithShape="1">
                <a:blip r:embed="rId7"/>
                <a:stretch>
                  <a:fillRect l="-638" b="-561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55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Teorema de la Máxima Transferencia de Potencia</a:t>
            </a:r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tx1"/>
                </a:solidFill>
                <a:cs typeface="Arial" panose="020B0604020202020204" pitchFamily="34" charset="0"/>
              </a:rPr>
              <a:t>El </a:t>
            </a:r>
            <a:r>
              <a:rPr lang="es-MX" dirty="0">
                <a:solidFill>
                  <a:schemeClr val="tx1"/>
                </a:solidFill>
                <a:cs typeface="Arial" panose="020B0604020202020204" pitchFamily="34" charset="0"/>
              </a:rPr>
              <a:t>teorema de la máxima transferencia de potencia establece lo siguiente</a:t>
            </a:r>
            <a:r>
              <a:rPr lang="es-MX" dirty="0" smtClean="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</a:p>
          <a:p>
            <a:pPr algn="just"/>
            <a:endParaRPr lang="es-MX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tx1"/>
                </a:solidFill>
                <a:cs typeface="Arial" panose="020B0604020202020204" pitchFamily="34" charset="0"/>
              </a:rPr>
              <a:t>Una </a:t>
            </a:r>
            <a:r>
              <a:rPr lang="es-MX" dirty="0">
                <a:solidFill>
                  <a:schemeClr val="tx1"/>
                </a:solidFill>
                <a:cs typeface="Arial" panose="020B0604020202020204" pitchFamily="34" charset="0"/>
              </a:rPr>
              <a:t>carga recibirá potencia máxima de una red de cd lineal bilateral cuando su valor resistivo total sea exactamente igual a la resistencia de </a:t>
            </a:r>
            <a:r>
              <a:rPr lang="es-MX" dirty="0" err="1">
                <a:solidFill>
                  <a:schemeClr val="tx1"/>
                </a:solidFill>
                <a:cs typeface="Arial" panose="020B0604020202020204" pitchFamily="34" charset="0"/>
              </a:rPr>
              <a:t>Thevenin</a:t>
            </a:r>
            <a:r>
              <a:rPr lang="es-MX" dirty="0">
                <a:solidFill>
                  <a:schemeClr val="tx1"/>
                </a:solidFill>
                <a:cs typeface="Arial" panose="020B0604020202020204" pitchFamily="34" charset="0"/>
              </a:rPr>
              <a:t> de la red como es “vista” por la carga</a:t>
            </a:r>
            <a:r>
              <a:rPr lang="es-MX" dirty="0" smtClean="0">
                <a:solidFill>
                  <a:schemeClr val="tx1"/>
                </a:solidFill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tx1"/>
                </a:solidFill>
                <a:cs typeface="Arial" panose="020B0604020202020204" pitchFamily="34" charset="0"/>
              </a:rPr>
              <a:t> Para </a:t>
            </a:r>
            <a:r>
              <a:rPr lang="es-MX" dirty="0">
                <a:solidFill>
                  <a:schemeClr val="tx1"/>
                </a:solidFill>
                <a:cs typeface="Arial" panose="020B0604020202020204" pitchFamily="34" charset="0"/>
              </a:rPr>
              <a:t>la red de la figura 1, la potencia máxima será entregada a la carga </a:t>
            </a:r>
            <a:r>
              <a:rPr lang="es-MX" dirty="0" smtClean="0">
                <a:solidFill>
                  <a:schemeClr val="tx1"/>
                </a:solidFill>
                <a:cs typeface="Arial" panose="020B0604020202020204" pitchFamily="34" charset="0"/>
              </a:rPr>
              <a:t>cuando  </a:t>
            </a:r>
            <a:endParaRPr lang="es-MX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8" t="60354" r="43371" b="34744"/>
          <a:stretch/>
        </p:blipFill>
        <p:spPr bwMode="auto">
          <a:xfrm>
            <a:off x="3995936" y="5823834"/>
            <a:ext cx="1079238" cy="39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23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Teorema de la Máxima Transferencia de Potencia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8" t="38293" r="45229" b="25993"/>
          <a:stretch/>
        </p:blipFill>
        <p:spPr bwMode="auto">
          <a:xfrm>
            <a:off x="539552" y="2703164"/>
            <a:ext cx="4049484" cy="2612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4679504" y="2869732"/>
            <a:ext cx="43569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smtClean="0">
                <a:latin typeface="+mj-lt"/>
                <a:cs typeface="Arial" panose="020B0604020202020204" pitchFamily="34" charset="0"/>
              </a:rPr>
              <a:t>Figura 1.</a:t>
            </a:r>
          </a:p>
          <a:p>
            <a:pPr algn="r"/>
            <a:endParaRPr lang="es-MX" sz="2000" dirty="0" smtClean="0">
              <a:latin typeface="+mj-lt"/>
              <a:cs typeface="Arial" panose="020B0604020202020204" pitchFamily="34" charset="0"/>
            </a:endParaRPr>
          </a:p>
          <a:p>
            <a:pPr algn="just"/>
            <a:r>
              <a:rPr lang="es-MX" sz="2000" dirty="0" err="1" smtClean="0">
                <a:latin typeface="+mj-lt"/>
                <a:cs typeface="Arial" panose="020B0604020202020204" pitchFamily="34" charset="0"/>
              </a:rPr>
              <a:t>Defincinión</a:t>
            </a:r>
            <a:r>
              <a:rPr lang="es-MX" sz="2000" dirty="0" smtClean="0">
                <a:latin typeface="+mj-lt"/>
                <a:cs typeface="Arial" panose="020B0604020202020204" pitchFamily="34" charset="0"/>
              </a:rPr>
              <a:t> de las condiciones de la potencia máxima hacia una carga usando el equivalente de </a:t>
            </a:r>
            <a:r>
              <a:rPr lang="es-MX" sz="2000" dirty="0" err="1" smtClean="0">
                <a:latin typeface="+mj-lt"/>
                <a:cs typeface="Arial" panose="020B0604020202020204" pitchFamily="34" charset="0"/>
              </a:rPr>
              <a:t>Thevenin</a:t>
            </a:r>
            <a:r>
              <a:rPr lang="es-MX" sz="2000" dirty="0" smtClean="0">
                <a:latin typeface="+mj-lt"/>
                <a:cs typeface="Arial" panose="020B0604020202020204" pitchFamily="34" charset="0"/>
              </a:rPr>
              <a:t>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1564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Teorema de la Máxima Transferencia de Potencia</a:t>
            </a:r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>
                <a:solidFill>
                  <a:schemeClr val="tx1"/>
                </a:solidFill>
              </a:rPr>
              <a:t>La potencia entregada a      bajo las condiciones de la potencia máxima                  es: 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6" t="34468" r="47681" b="61564"/>
          <a:stretch/>
        </p:blipFill>
        <p:spPr bwMode="auto">
          <a:xfrm>
            <a:off x="4812113" y="1730478"/>
            <a:ext cx="239998" cy="31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1" t="37974" r="64261" b="58617"/>
          <a:stretch/>
        </p:blipFill>
        <p:spPr bwMode="auto">
          <a:xfrm>
            <a:off x="4596046" y="2092815"/>
            <a:ext cx="1152128" cy="277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9" t="42864" r="38055" b="47807"/>
          <a:stretch/>
        </p:blipFill>
        <p:spPr bwMode="auto">
          <a:xfrm>
            <a:off x="3563235" y="2659241"/>
            <a:ext cx="2059122" cy="682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09" t="56483" r="31224" b="33255"/>
          <a:stretch/>
        </p:blipFill>
        <p:spPr bwMode="auto">
          <a:xfrm>
            <a:off x="2914317" y="3789040"/>
            <a:ext cx="3534770" cy="750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8" t="72885" r="28531" b="17537"/>
          <a:stretch/>
        </p:blipFill>
        <p:spPr bwMode="auto">
          <a:xfrm>
            <a:off x="3187786" y="4908275"/>
            <a:ext cx="3143605" cy="70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878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Teorema de la Máxima Transferencia de Potencia</a:t>
            </a:r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  <a:cs typeface="Arial" panose="020B0604020202020204" pitchFamily="34" charset="0"/>
              </a:rPr>
              <a:t>Para el circuito equivalente de Norton de la figura 2, la potencia máxima será entregada a la carga cuando: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0" t="41667" r="31172" b="53174"/>
          <a:stretch/>
        </p:blipFill>
        <p:spPr bwMode="auto">
          <a:xfrm>
            <a:off x="3993201" y="2803893"/>
            <a:ext cx="1103085" cy="37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4" t="47371" r="40187" b="17140"/>
          <a:stretch/>
        </p:blipFill>
        <p:spPr bwMode="auto">
          <a:xfrm>
            <a:off x="683568" y="3501008"/>
            <a:ext cx="3588327" cy="259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4544743" y="3829552"/>
            <a:ext cx="44197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latin typeface="+mj-lt"/>
                <a:cs typeface="Arial" panose="020B0604020202020204" pitchFamily="34" charset="0"/>
              </a:rPr>
              <a:t>Figura 2. </a:t>
            </a:r>
          </a:p>
          <a:p>
            <a:pPr algn="just"/>
            <a:r>
              <a:rPr lang="es-MX" sz="2000" spc="-150" dirty="0" smtClean="0">
                <a:latin typeface="+mj-lt"/>
                <a:cs typeface="Arial" panose="020B0604020202020204" pitchFamily="34" charset="0"/>
              </a:rPr>
              <a:t>Definición </a:t>
            </a:r>
            <a:r>
              <a:rPr lang="es-MX" sz="2000" spc="-150" dirty="0">
                <a:latin typeface="+mj-lt"/>
                <a:cs typeface="Arial" panose="020B0604020202020204" pitchFamily="34" charset="0"/>
              </a:rPr>
              <a:t>de las condiciones para potencia máxima hacia una carga usando el circuito equivalente de Norton</a:t>
            </a:r>
            <a:r>
              <a:rPr lang="es-MX" sz="2000" dirty="0" smtClean="0">
                <a:latin typeface="+mj-lt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945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Teorema de la Máxima Transferencia de Potencia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Para el circuito de Norton de la figura 2 tenemos que: </a:t>
            </a:r>
          </a:p>
          <a:p>
            <a:endParaRPr lang="es-MX" dirty="0"/>
          </a:p>
          <a:p>
            <a:endParaRPr lang="es-MX" dirty="0" smtClean="0"/>
          </a:p>
          <a:p>
            <a:r>
              <a:rPr lang="es-MX" dirty="0"/>
              <a:t>La eficiencia operativa en cd de un sistema esta definida por la razón de la potencia entregada a la carga a la potencia suministrada por la fuente; esto </a:t>
            </a:r>
            <a:r>
              <a:rPr lang="es-MX" dirty="0" smtClean="0"/>
              <a:t>es:</a:t>
            </a:r>
            <a:endParaRPr lang="es-MX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5" t="39039" r="35777" b="51865"/>
          <a:stretch/>
        </p:blipFill>
        <p:spPr bwMode="auto">
          <a:xfrm>
            <a:off x="2843808" y="2517866"/>
            <a:ext cx="3238299" cy="66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4" t="66154" r="27776" b="24627"/>
          <a:stretch/>
        </p:blipFill>
        <p:spPr bwMode="auto">
          <a:xfrm>
            <a:off x="2353937" y="4797152"/>
            <a:ext cx="4224717" cy="674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9" t="64317" r="38447" b="27043"/>
          <a:stretch/>
        </p:blipFill>
        <p:spPr bwMode="auto">
          <a:xfrm>
            <a:off x="3635897" y="5704851"/>
            <a:ext cx="1224136" cy="731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5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-1836712" y="-315416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MX" dirty="0" smtClean="0"/>
              <a:t>EJEMPLO 1</a:t>
            </a:r>
            <a:endParaRPr lang="es-MX" dirty="0"/>
          </a:p>
        </p:txBody>
      </p:sp>
      <p:sp>
        <p:nvSpPr>
          <p:cNvPr id="3" name="2 CuadroTexto"/>
          <p:cNvSpPr txBox="1"/>
          <p:nvPr/>
        </p:nvSpPr>
        <p:spPr>
          <a:xfrm>
            <a:off x="651985" y="1484784"/>
            <a:ext cx="7848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>
                <a:latin typeface="+mj-lt"/>
              </a:rPr>
              <a:t>Calcular: a) La máxima transferencia de potencia a R6=150</a:t>
            </a:r>
            <a:r>
              <a:rPr lang="el-GR" sz="2000" dirty="0" smtClean="0">
                <a:latin typeface="+mj-lt"/>
              </a:rPr>
              <a:t>Ω</a:t>
            </a:r>
            <a:r>
              <a:rPr lang="es-MX" sz="2000" dirty="0" smtClean="0">
                <a:latin typeface="+mj-lt"/>
              </a:rPr>
              <a:t/>
            </a:r>
            <a:br>
              <a:rPr lang="es-MX" sz="2000" dirty="0" smtClean="0">
                <a:latin typeface="+mj-lt"/>
              </a:rPr>
            </a:br>
            <a:r>
              <a:rPr lang="es-MX" sz="2000" dirty="0" smtClean="0">
                <a:latin typeface="+mj-lt"/>
              </a:rPr>
              <a:t> 	    b) El rendimiento del sistema</a:t>
            </a:r>
          </a:p>
          <a:p>
            <a:r>
              <a:rPr lang="es-MX" sz="2000" dirty="0">
                <a:latin typeface="+mj-lt"/>
              </a:rPr>
              <a:t> </a:t>
            </a:r>
            <a:r>
              <a:rPr lang="es-MX" sz="2000" dirty="0">
                <a:latin typeface="+mj-lt"/>
              </a:rPr>
              <a:t>	</a:t>
            </a:r>
            <a:r>
              <a:rPr lang="es-MX" sz="2000" dirty="0" smtClean="0">
                <a:latin typeface="+mj-lt"/>
              </a:rPr>
              <a:t>    c) Una RL para que el rendimiento </a:t>
            </a:r>
            <a:r>
              <a:rPr lang="es-MX" sz="2000" dirty="0">
                <a:latin typeface="+mj-lt"/>
              </a:rPr>
              <a:t>s</a:t>
            </a:r>
            <a:r>
              <a:rPr lang="es-MX" sz="2000" dirty="0" smtClean="0">
                <a:latin typeface="+mj-lt"/>
              </a:rPr>
              <a:t>ea del 85%</a:t>
            </a:r>
            <a:endParaRPr lang="es-MX" sz="2000" dirty="0">
              <a:latin typeface="+mj-lt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228184" y="2500447"/>
            <a:ext cx="19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Calculamos RTH</a:t>
            </a:r>
            <a:endParaRPr lang="es-MX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3" t="26992" r="29073" b="19863"/>
          <a:stretch/>
        </p:blipFill>
        <p:spPr bwMode="auto">
          <a:xfrm>
            <a:off x="179511" y="3068960"/>
            <a:ext cx="4379651" cy="3315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9" t="25140" r="25875" b="20009"/>
          <a:stretch/>
        </p:blipFill>
        <p:spPr bwMode="auto">
          <a:xfrm>
            <a:off x="4838452" y="3068960"/>
            <a:ext cx="4004013" cy="3315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99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Flecha derecha"/>
          <p:cNvSpPr/>
          <p:nvPr/>
        </p:nvSpPr>
        <p:spPr>
          <a:xfrm>
            <a:off x="4283968" y="1267962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9" t="25140" r="25875" b="20009"/>
          <a:stretch/>
        </p:blipFill>
        <p:spPr bwMode="auto">
          <a:xfrm>
            <a:off x="202397" y="320717"/>
            <a:ext cx="3755330" cy="3110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7" t="25488" r="25072" b="19776"/>
          <a:stretch/>
        </p:blipFill>
        <p:spPr bwMode="auto">
          <a:xfrm>
            <a:off x="5130896" y="551549"/>
            <a:ext cx="3401966" cy="319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4661597" y="89884"/>
            <a:ext cx="403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R9=R1+R7=15</a:t>
            </a:r>
            <a:r>
              <a:rPr lang="el-GR" sz="2400" dirty="0"/>
              <a:t> Ω </a:t>
            </a:r>
            <a:r>
              <a:rPr lang="es-MX" sz="2400" dirty="0" smtClean="0"/>
              <a:t>+40</a:t>
            </a:r>
            <a:r>
              <a:rPr lang="el-GR" sz="2400" dirty="0"/>
              <a:t> Ω </a:t>
            </a:r>
            <a:r>
              <a:rPr lang="es-MX" sz="2400" dirty="0" smtClean="0"/>
              <a:t>=55</a:t>
            </a:r>
            <a:r>
              <a:rPr lang="el-GR" sz="2400" dirty="0"/>
              <a:t> Ω</a:t>
            </a:r>
            <a:endParaRPr lang="es-MX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9" t="27177" r="25619" b="18792"/>
          <a:stretch/>
        </p:blipFill>
        <p:spPr bwMode="auto">
          <a:xfrm>
            <a:off x="539550" y="3468034"/>
            <a:ext cx="2700997" cy="330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19 Flecha derecha"/>
          <p:cNvSpPr/>
          <p:nvPr/>
        </p:nvSpPr>
        <p:spPr>
          <a:xfrm rot="10800000">
            <a:off x="3669695" y="4718923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17 CuadroTexto"/>
              <p:cNvSpPr txBox="1"/>
              <p:nvPr/>
            </p:nvSpPr>
            <p:spPr>
              <a:xfrm>
                <a:off x="4517580" y="4739388"/>
                <a:ext cx="4320482" cy="699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R10=R9||R5=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sz="2400" i="1" smtClean="0"/>
                        </m:ctrlPr>
                      </m:fPr>
                      <m:num>
                        <m:r>
                          <a:rPr lang="es-MX" sz="2400" b="0" i="1" smtClean="0"/>
                          <m:t>(</m:t>
                        </m:r>
                        <m:r>
                          <a:rPr lang="es-MX" sz="2400" b="0" i="0" smtClean="0"/>
                          <m:t>55</m:t>
                        </m:r>
                        <m:r>
                          <m:rPr>
                            <m:nor/>
                          </m:rPr>
                          <a:rPr lang="el-GR" sz="2400" dirty="0"/>
                          <m:t>Ω</m:t>
                        </m:r>
                        <m:r>
                          <a:rPr lang="es-MX" sz="2400" b="0" i="1" smtClean="0"/>
                          <m:t>)(10</m:t>
                        </m:r>
                        <m:r>
                          <m:rPr>
                            <m:nor/>
                          </m:rPr>
                          <a:rPr lang="el-GR" sz="2400" dirty="0"/>
                          <m:t>Ω</m:t>
                        </m:r>
                        <m:r>
                          <a:rPr lang="es-MX" sz="2400" b="0" i="1" smtClean="0"/>
                          <m:t>)</m:t>
                        </m:r>
                      </m:num>
                      <m:den>
                        <m:r>
                          <a:rPr lang="es-MX" sz="2400" b="0" i="1" smtClean="0"/>
                          <m:t>55</m:t>
                        </m:r>
                        <m:r>
                          <m:rPr>
                            <m:nor/>
                          </m:rPr>
                          <a:rPr lang="el-GR" sz="2400" dirty="0"/>
                          <m:t>Ω</m:t>
                        </m:r>
                        <m:r>
                          <a:rPr lang="es-MX" sz="2400" b="0" i="1" smtClean="0"/>
                          <m:t>+10</m:t>
                        </m:r>
                        <m:r>
                          <m:rPr>
                            <m:nor/>
                          </m:rPr>
                          <a:rPr lang="el-GR" sz="2400" dirty="0"/>
                          <m:t>Ω</m:t>
                        </m:r>
                      </m:den>
                    </m:f>
                    <m:r>
                      <a:rPr lang="es-MX" sz="2400" b="0" i="1" smtClean="0"/>
                      <m:t>=8.46</m:t>
                    </m:r>
                    <m:r>
                      <m:rPr>
                        <m:nor/>
                      </m:rPr>
                      <a:rPr lang="el-GR" sz="2400" dirty="0"/>
                      <m:t>Ω</m:t>
                    </m:r>
                  </m:oMath>
                </a14:m>
                <a:endParaRPr lang="es-MX" dirty="0"/>
              </a:p>
            </p:txBody>
          </p:sp>
        </mc:Choice>
        <mc:Fallback>
          <p:sp>
            <p:nvSpPr>
              <p:cNvPr id="18" name="1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80" y="4739388"/>
                <a:ext cx="4320482" cy="699615"/>
              </a:xfrm>
              <a:prstGeom prst="rect">
                <a:avLst/>
              </a:prstGeom>
              <a:blipFill rotWithShape="1">
                <a:blip r:embed="rId5"/>
                <a:stretch>
                  <a:fillRect l="-112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23 Flecha derecha"/>
          <p:cNvSpPr/>
          <p:nvPr/>
        </p:nvSpPr>
        <p:spPr>
          <a:xfrm rot="5400000">
            <a:off x="6389789" y="3732411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03978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2 CuadroTexto"/>
              <p:cNvSpPr txBox="1"/>
              <p:nvPr/>
            </p:nvSpPr>
            <p:spPr>
              <a:xfrm>
                <a:off x="4139952" y="89883"/>
                <a:ext cx="4680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2400" dirty="0" smtClean="0"/>
                  <a:t>R11=R10+R8=8.46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dirty="0"/>
                      <m:t>Ω</m:t>
                    </m:r>
                  </m:oMath>
                </a14:m>
                <a:r>
                  <a:rPr lang="es-MX" sz="2400" dirty="0" smtClean="0"/>
                  <a:t>+50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dirty="0"/>
                      <m:t>Ω</m:t>
                    </m:r>
                  </m:oMath>
                </a14:m>
                <a:r>
                  <a:rPr lang="es-MX" sz="2400" dirty="0" smtClean="0"/>
                  <a:t>=58.46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dirty="0"/>
                      <m:t>Ω</m:t>
                    </m:r>
                  </m:oMath>
                </a14:m>
                <a:endParaRPr lang="es-MX" sz="2400" dirty="0"/>
              </a:p>
              <a:p>
                <a:endParaRPr lang="es-MX" sz="2400" dirty="0"/>
              </a:p>
            </p:txBody>
          </p:sp>
        </mc:Choice>
        <mc:Fallback>
          <p:sp>
            <p:nvSpPr>
              <p:cNvPr id="3" name="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89883"/>
                <a:ext cx="4680519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1953" t="-588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9" t="27177" r="25619" b="18792"/>
          <a:stretch/>
        </p:blipFill>
        <p:spPr bwMode="auto">
          <a:xfrm>
            <a:off x="539549" y="167818"/>
            <a:ext cx="2700997" cy="330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5" t="24852" r="25098" b="20769"/>
          <a:stretch/>
        </p:blipFill>
        <p:spPr bwMode="auto">
          <a:xfrm>
            <a:off x="4847476" y="527865"/>
            <a:ext cx="3265469" cy="39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derecha"/>
          <p:cNvSpPr/>
          <p:nvPr/>
        </p:nvSpPr>
        <p:spPr>
          <a:xfrm>
            <a:off x="3851920" y="1267962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6 CuadroTexto"/>
              <p:cNvSpPr txBox="1"/>
              <p:nvPr/>
            </p:nvSpPr>
            <p:spPr>
              <a:xfrm>
                <a:off x="4752017" y="5336824"/>
                <a:ext cx="34563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2400" dirty="0" smtClean="0"/>
                  <a:t>R12=R2+R3=3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dirty="0"/>
                      <m:t>Ω</m:t>
                    </m:r>
                  </m:oMath>
                </a14:m>
                <a:r>
                  <a:rPr lang="es-MX" sz="2400" dirty="0" smtClean="0"/>
                  <a:t>+</a:t>
                </a:r>
                <a14:m>
                  <m:oMath xmlns:m="http://schemas.openxmlformats.org/officeDocument/2006/math">
                    <m:r>
                      <a:rPr lang="es-MX" sz="2400" b="0" i="0" dirty="0" smtClean="0">
                        <a:latin typeface="Cambria Math"/>
                      </a:rPr>
                      <m:t>4</m:t>
                    </m:r>
                    <m:r>
                      <m:rPr>
                        <m:nor/>
                      </m:rPr>
                      <a:rPr lang="el-GR" sz="2400" dirty="0"/>
                      <m:t>Ω</m:t>
                    </m:r>
                  </m:oMath>
                </a14:m>
                <a:r>
                  <a:rPr lang="es-MX" sz="2400" dirty="0" smtClean="0"/>
                  <a:t>=</a:t>
                </a:r>
                <a14:m>
                  <m:oMath xmlns:m="http://schemas.openxmlformats.org/officeDocument/2006/math">
                    <m:r>
                      <a:rPr lang="es-MX" sz="2400" b="0" i="0" dirty="0" smtClean="0">
                        <a:latin typeface="Cambria Math"/>
                      </a:rPr>
                      <m:t>7</m:t>
                    </m:r>
                    <m:r>
                      <m:rPr>
                        <m:nor/>
                      </m:rPr>
                      <a:rPr lang="el-GR" sz="2400" dirty="0"/>
                      <m:t>Ω</m:t>
                    </m:r>
                  </m:oMath>
                </a14:m>
                <a:endParaRPr lang="es-MX" sz="2400" dirty="0"/>
              </a:p>
              <a:p>
                <a:endParaRPr lang="es-MX" sz="2400" dirty="0"/>
              </a:p>
            </p:txBody>
          </p:sp>
        </mc:Choice>
        <mc:Fallback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17" y="5336824"/>
                <a:ext cx="3456386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2822" t="-583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7 Flecha derecha"/>
          <p:cNvSpPr/>
          <p:nvPr/>
        </p:nvSpPr>
        <p:spPr>
          <a:xfrm rot="5400000">
            <a:off x="6192179" y="4513829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91" t="25380" r="25552" b="28592"/>
          <a:stretch/>
        </p:blipFill>
        <p:spPr bwMode="auto">
          <a:xfrm>
            <a:off x="487681" y="3490921"/>
            <a:ext cx="3208074" cy="336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Flecha derecha"/>
          <p:cNvSpPr/>
          <p:nvPr/>
        </p:nvSpPr>
        <p:spPr>
          <a:xfrm rot="10800000">
            <a:off x="3956669" y="4873869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65041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jecutivo">
  <a:themeElements>
    <a:clrScheme name="Ejecutivo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jecutiv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jecutiv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612</TotalTime>
  <Words>1085</Words>
  <Application>Microsoft Office PowerPoint</Application>
  <PresentationFormat>Presentación en pantalla (4:3)</PresentationFormat>
  <Paragraphs>110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Ejecutivo</vt:lpstr>
      <vt:lpstr>Máxima transferencia de potencia</vt:lpstr>
      <vt:lpstr>Teorema de la Máxima Transferencia de Potencia</vt:lpstr>
      <vt:lpstr>Teorema de la Máxima Transferencia de Potencia</vt:lpstr>
      <vt:lpstr>Teorema de la Máxima Transferencia de Potencia</vt:lpstr>
      <vt:lpstr>Teorema de la Máxima Transferencia de Potencia</vt:lpstr>
      <vt:lpstr>Teorema de la Máxima Transferencia de Potencia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User1</dc:creator>
  <cp:lastModifiedBy>User1</cp:lastModifiedBy>
  <cp:revision>40</cp:revision>
  <dcterms:created xsi:type="dcterms:W3CDTF">2018-05-24T22:29:38Z</dcterms:created>
  <dcterms:modified xsi:type="dcterms:W3CDTF">2018-06-13T23:41:36Z</dcterms:modified>
</cp:coreProperties>
</file>